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4"/>
  </p:sldMasterIdLst>
  <p:notesMasterIdLst>
    <p:notesMasterId r:id="rId24"/>
  </p:notesMasterIdLst>
  <p:sldIdLst>
    <p:sldId id="256" r:id="rId5"/>
    <p:sldId id="298" r:id="rId6"/>
    <p:sldId id="308" r:id="rId7"/>
    <p:sldId id="307" r:id="rId8"/>
    <p:sldId id="309" r:id="rId9"/>
    <p:sldId id="297" r:id="rId10"/>
    <p:sldId id="306" r:id="rId11"/>
    <p:sldId id="299" r:id="rId12"/>
    <p:sldId id="315" r:id="rId13"/>
    <p:sldId id="316" r:id="rId14"/>
    <p:sldId id="304" r:id="rId15"/>
    <p:sldId id="312" r:id="rId16"/>
    <p:sldId id="310" r:id="rId17"/>
    <p:sldId id="311" r:id="rId18"/>
    <p:sldId id="303" r:id="rId19"/>
    <p:sldId id="313" r:id="rId20"/>
    <p:sldId id="314" r:id="rId21"/>
    <p:sldId id="305" r:id="rId22"/>
    <p:sldId id="29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hola Ellis" initials="NE" lastIdx="2" clrIdx="0"/>
  <p:cmAuthor id="1" name="Prof Maja Zehfuss" initials="" lastIdx="0" clrIdx="1"/>
  <p:cmAuthor id="2" name="Maja Zehfuss" initials="MZ" lastIdx="3"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94626"/>
  </p:normalViewPr>
  <p:slideViewPr>
    <p:cSldViewPr snapToGrid="0" snapToObjects="1">
      <p:cViewPr varScale="1">
        <p:scale>
          <a:sx n="121" d="100"/>
          <a:sy n="121" d="100"/>
        </p:scale>
        <p:origin x="12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8" d="100"/>
          <a:sy n="88" d="100"/>
        </p:scale>
        <p:origin x="-382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9086FA-5C7B-7E4C-9697-1E9484735FCA}" type="datetimeFigureOut">
              <a:rPr lang="en-US" smtClean="0"/>
              <a:t>10/21/24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AD746-C7FB-5F45-B7F3-B2655B5BC7D9}" type="slidenum">
              <a:rPr lang="en-US" smtClean="0"/>
              <a:t>‹#›</a:t>
            </a:fld>
            <a:endParaRPr lang="en-US"/>
          </a:p>
        </p:txBody>
      </p:sp>
    </p:spTree>
    <p:extLst>
      <p:ext uri="{BB962C8B-B14F-4D97-AF65-F5344CB8AC3E}">
        <p14:creationId xmlns:p14="http://schemas.microsoft.com/office/powerpoint/2010/main" val="23564110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B9AD746-C7FB-5F45-B7F3-B2655B5BC7D9}" type="slidenum">
              <a:rPr lang="en-US" smtClean="0"/>
              <a:t>1</a:t>
            </a:fld>
            <a:endParaRPr lang="en-US"/>
          </a:p>
        </p:txBody>
      </p:sp>
    </p:spTree>
    <p:extLst>
      <p:ext uri="{BB962C8B-B14F-4D97-AF65-F5344CB8AC3E}">
        <p14:creationId xmlns:p14="http://schemas.microsoft.com/office/powerpoint/2010/main" val="1853062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A7B34-DA3D-AB4B-8B46-8B98D89B6AA2}"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33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20380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139508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128623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A7B34-DA3D-AB4B-8B46-8B98D89B6AA2}"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76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17122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1822757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240951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281095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D4210DD-88BD-0B4E-8B91-BE268CF15931}" type="datetimeFigureOut">
              <a:rPr lang="en-US" smtClean="0"/>
              <a:t>10/21/24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7BA7B34-DA3D-AB4B-8B46-8B98D89B6AA2}" type="slidenum">
              <a:rPr lang="en-US" smtClean="0"/>
              <a:t>‹#›</a:t>
            </a:fld>
            <a:endParaRPr lang="en-US" dirty="0"/>
          </a:p>
        </p:txBody>
      </p:sp>
    </p:spTree>
    <p:extLst>
      <p:ext uri="{BB962C8B-B14F-4D97-AF65-F5344CB8AC3E}">
        <p14:creationId xmlns:p14="http://schemas.microsoft.com/office/powerpoint/2010/main" val="3795349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4210DD-88BD-0B4E-8B91-BE268CF15931}" type="datetimeFigureOut">
              <a:rPr lang="en-US" smtClean="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BA7B34-DA3D-AB4B-8B46-8B98D89B6AA2}" type="slidenum">
              <a:rPr lang="en-US" smtClean="0"/>
              <a:t>‹#›</a:t>
            </a:fld>
            <a:endParaRPr lang="en-US" dirty="0"/>
          </a:p>
        </p:txBody>
      </p:sp>
    </p:spTree>
    <p:extLst>
      <p:ext uri="{BB962C8B-B14F-4D97-AF65-F5344CB8AC3E}">
        <p14:creationId xmlns:p14="http://schemas.microsoft.com/office/powerpoint/2010/main" val="3544613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D4210DD-88BD-0B4E-8B91-BE268CF15931}" type="datetimeFigureOut">
              <a:rPr lang="en-US" smtClean="0"/>
              <a:t>10/21/24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7BA7B34-DA3D-AB4B-8B46-8B98D89B6AA2}"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0056626"/>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definition-of-disability-under-equality-act-2010" TargetMode="External"/><Relationship Id="rId2" Type="http://schemas.openxmlformats.org/officeDocument/2006/relationships/hyperlink" Target="https://www.officeforstudents.org.uk/data-and-analysis/young-participation-by-area/" TargetMode="External"/><Relationship Id="rId1" Type="http://schemas.openxmlformats.org/officeDocument/2006/relationships/slideLayout" Target="../slideLayouts/slideLayout2.xml"/><Relationship Id="rId6" Type="http://schemas.openxmlformats.org/officeDocument/2006/relationships/hyperlink" Target="https://www.officeforstudents.org.uk/advice-and-guidance/promoting-equal-opportunities/effective-practice/estranged-students/" TargetMode="External"/><Relationship Id="rId5" Type="http://schemas.openxmlformats.org/officeDocument/2006/relationships/hyperlink" Target="https://carers.org/about-caring/about-young-carers" TargetMode="External"/><Relationship Id="rId4" Type="http://schemas.openxmlformats.org/officeDocument/2006/relationships/hyperlink" Target="https://www.officeforstudents.org.uk/advice-and-guidance/promoting-equal-opportunities/effective-practice/care-experienc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arole.arrowsmith@Manchester.ac.uk" TargetMode="External"/><Relationship Id="rId7" Type="http://schemas.openxmlformats.org/officeDocument/2006/relationships/hyperlink" Target="http://www.nwcdtp@Manchester.ac.uk" TargetMode="External"/><Relationship Id="rId2" Type="http://schemas.openxmlformats.org/officeDocument/2006/relationships/hyperlink" Target="mailto:Jerome.degroot@Manchester.ac.uk" TargetMode="External"/><Relationship Id="rId1" Type="http://schemas.openxmlformats.org/officeDocument/2006/relationships/slideLayout" Target="../slideLayouts/slideLayout2.xml"/><Relationship Id="rId6" Type="http://schemas.openxmlformats.org/officeDocument/2006/relationships/hyperlink" Target="mailto:H.J.Helm@edu.salford.ac.uk" TargetMode="External"/><Relationship Id="rId5" Type="http://schemas.openxmlformats.org/officeDocument/2006/relationships/hyperlink" Target="mailto:beth.taylor@Manchester.ac.uk" TargetMode="External"/><Relationship Id="rId4" Type="http://schemas.openxmlformats.org/officeDocument/2006/relationships/hyperlink" Target="mailto:NWCDTP@Manchester.ac.uk"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nwcdtp.ac.uk/funding-prospective-stude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wcdtp.ac.uk/funding-prospective-students/pathway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nwcdtp.ac.uk/equality-diversity-inclusion-sustainabil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887" y="758952"/>
            <a:ext cx="7757874" cy="3566160"/>
          </a:xfrm>
        </p:spPr>
        <p:txBody>
          <a:bodyPr>
            <a:normAutofit/>
          </a:bodyPr>
          <a:lstStyle/>
          <a:p>
            <a:r>
              <a:rPr lang="en-US" sz="4400" b="1" cap="none" dirty="0">
                <a:latin typeface="Rockwell" pitchFamily="18" charset="0"/>
              </a:rPr>
              <a:t>Applicant workshop 2024/25</a:t>
            </a:r>
            <a:endParaRPr lang="en-US" sz="4400" b="1" dirty="0"/>
          </a:p>
        </p:txBody>
      </p:sp>
      <p:sp>
        <p:nvSpPr>
          <p:cNvPr id="3" name="Subtitle 2"/>
          <p:cNvSpPr>
            <a:spLocks noGrp="1"/>
          </p:cNvSpPr>
          <p:nvPr>
            <p:ph type="subTitle" idx="1"/>
          </p:nvPr>
        </p:nvSpPr>
        <p:spPr>
          <a:xfrm>
            <a:off x="608886" y="4381500"/>
            <a:ext cx="7765991" cy="1752600"/>
          </a:xfrm>
        </p:spPr>
        <p:txBody>
          <a:bodyPr>
            <a:normAutofit/>
          </a:bodyPr>
          <a:lstStyle/>
          <a:p>
            <a:r>
              <a:rPr lang="en-US" b="1" dirty="0"/>
              <a:t>Jerome de </a:t>
            </a:r>
            <a:r>
              <a:rPr lang="en-US" b="1" dirty="0" err="1"/>
              <a:t>groot</a:t>
            </a:r>
            <a:br>
              <a:rPr lang="en-US" b="1" dirty="0"/>
            </a:br>
            <a:endParaRPr lang="en-US" b="1" dirty="0"/>
          </a:p>
        </p:txBody>
      </p:sp>
      <p:pic>
        <p:nvPicPr>
          <p:cNvPr id="1026" name="Picture 4" descr="C:\Users\mzysscsk\AppData\Local\Temp\Temp1_NWCDTP Primary Logo.zip\NWCDTP Logo_ Primar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294481"/>
            <a:ext cx="4960937"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24600" y="200819"/>
            <a:ext cx="2667000" cy="676275"/>
          </a:xfrm>
          <a:prstGeom prst="rect">
            <a:avLst/>
          </a:prstGeom>
        </p:spPr>
      </p:pic>
    </p:spTree>
    <p:extLst>
      <p:ext uri="{BB962C8B-B14F-4D97-AF65-F5344CB8AC3E}">
        <p14:creationId xmlns:p14="http://schemas.microsoft.com/office/powerpoint/2010/main" val="1364438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B1757-C3A8-D0CA-1464-C4D4A928D864}"/>
              </a:ext>
            </a:extLst>
          </p:cNvPr>
          <p:cNvSpPr>
            <a:spLocks noGrp="1"/>
          </p:cNvSpPr>
          <p:nvPr>
            <p:ph type="title"/>
          </p:nvPr>
        </p:nvSpPr>
        <p:spPr>
          <a:xfrm>
            <a:off x="623264" y="-259934"/>
            <a:ext cx="7543800" cy="1450757"/>
          </a:xfrm>
        </p:spPr>
        <p:txBody>
          <a:bodyPr/>
          <a:lstStyle/>
          <a:p>
            <a:r>
              <a:rPr lang="en-US" dirty="0"/>
              <a:t>Targeted studentships</a:t>
            </a:r>
          </a:p>
        </p:txBody>
      </p:sp>
      <p:sp>
        <p:nvSpPr>
          <p:cNvPr id="3" name="Content Placeholder 2">
            <a:extLst>
              <a:ext uri="{FF2B5EF4-FFF2-40B4-BE49-F238E27FC236}">
                <a16:creationId xmlns:a16="http://schemas.microsoft.com/office/drawing/2014/main" id="{C442D03C-E551-0407-C2AB-075CCC7F8230}"/>
              </a:ext>
            </a:extLst>
          </p:cNvPr>
          <p:cNvSpPr>
            <a:spLocks noGrp="1"/>
          </p:cNvSpPr>
          <p:nvPr>
            <p:ph idx="1"/>
          </p:nvPr>
        </p:nvSpPr>
        <p:spPr>
          <a:xfrm>
            <a:off x="0" y="1590215"/>
            <a:ext cx="8881242" cy="4663439"/>
          </a:xfrm>
        </p:spPr>
        <p:txBody>
          <a:bodyPr>
            <a:normAutofit fontScale="85000" lnSpcReduction="20000"/>
          </a:bodyPr>
          <a:lstStyle/>
          <a:p>
            <a:pPr marL="0" lvl="0" indent="0">
              <a:buNone/>
            </a:pPr>
            <a:r>
              <a:rPr lang="en-GB" sz="1800" dirty="0">
                <a:solidFill>
                  <a:srgbClr val="000000"/>
                </a:solidFill>
                <a:effectLst/>
                <a:latin typeface="Arial" panose="020B0604020202020204" pitchFamily="34" charset="0"/>
                <a:ea typeface="Times New Roman" panose="02020603050405020304" pitchFamily="18" charset="0"/>
              </a:rPr>
              <a:t>	</a:t>
            </a:r>
            <a:r>
              <a:rPr lang="en-GB" sz="1800" b="1" dirty="0">
                <a:solidFill>
                  <a:srgbClr val="000000"/>
                </a:solidFill>
                <a:effectLst/>
                <a:latin typeface="Arial" panose="020B0604020202020204" pitchFamily="34" charset="0"/>
                <a:ea typeface="Times New Roman" panose="02020603050405020304" pitchFamily="18" charset="0"/>
              </a:rPr>
              <a:t>Broken Pipeline </a:t>
            </a:r>
            <a:r>
              <a:rPr lang="en-GB" sz="1800" dirty="0">
                <a:solidFill>
                  <a:srgbClr val="000000"/>
                </a:solidFill>
                <a:effectLst/>
                <a:latin typeface="Arial" panose="020B0604020202020204" pitchFamily="34" charset="0"/>
                <a:ea typeface="Times New Roman" panose="02020603050405020304" pitchFamily="18" charset="0"/>
              </a:rPr>
              <a:t>studentship – recognising the clear inequality within the HE sector this studentship is for a UK-domiciled candidate from an underrepresented group or background. This studentship is for candidates who feel that they are from groups or backgrounds that are underrepresented within UK Higher Education and experience barriers to access and participation. These ar</a:t>
            </a:r>
            <a:r>
              <a:rPr lang="en-GB" sz="1800" dirty="0">
                <a:solidFill>
                  <a:srgbClr val="000000"/>
                </a:solidFill>
                <a:latin typeface="Arial" panose="020B0604020202020204" pitchFamily="34" charset="0"/>
                <a:ea typeface="Times New Roman" panose="02020603050405020304" pitchFamily="18" charset="0"/>
              </a:rPr>
              <a:t>e for Home students only. </a:t>
            </a:r>
            <a:r>
              <a:rPr lang="en-GB" sz="1800" dirty="0">
                <a:solidFill>
                  <a:srgbClr val="000000"/>
                </a:solidFill>
                <a:effectLst/>
                <a:latin typeface="Arial" panose="020B0604020202020204" pitchFamily="34" charset="0"/>
                <a:ea typeface="Times New Roman" panose="02020603050405020304" pitchFamily="18" charset="0"/>
              </a:rPr>
              <a:t> </a:t>
            </a:r>
          </a:p>
          <a:p>
            <a:pPr marL="0" lvl="0" indent="0">
              <a:buNone/>
            </a:pPr>
            <a:r>
              <a:rPr lang="en-GB" sz="1800" dirty="0">
                <a:solidFill>
                  <a:srgbClr val="000000"/>
                </a:solidFill>
                <a:effectLst/>
                <a:latin typeface="Arial" panose="020B0604020202020204" pitchFamily="34" charset="0"/>
                <a:ea typeface="Times New Roman" panose="02020603050405020304" pitchFamily="18" charset="0"/>
              </a:rPr>
              <a:t>Many of these groups or backgrounds intersect and overlap and can pose barriers to equality of opportunity. These groups (with links to definitions and further information) are explained below:</a:t>
            </a:r>
            <a:endParaRPr lang="en-GB" sz="1800" dirty="0">
              <a:effectLst/>
              <a:latin typeface="Times New Roman" panose="02020603050405020304" pitchFamily="18" charset="0"/>
              <a:ea typeface="Times New Roman" panose="02020603050405020304" pitchFamily="18" charset="0"/>
            </a:endParaRPr>
          </a:p>
          <a:p>
            <a:pPr marL="0" lvl="0" indent="0">
              <a:buNone/>
            </a:pPr>
            <a:r>
              <a:rPr lang="en-GB" sz="1800" dirty="0">
                <a:solidFill>
                  <a:srgbClr val="000000"/>
                </a:solidFill>
                <a:latin typeface="Arial" panose="020B0604020202020204" pitchFamily="34" charset="0"/>
                <a:ea typeface="Times New Roman" panose="02020603050405020304" pitchFamily="18" charset="0"/>
              </a:rPr>
              <a:t> 	Y</a:t>
            </a:r>
            <a:r>
              <a:rPr lang="en-GB" sz="1800" dirty="0">
                <a:solidFill>
                  <a:srgbClr val="000000"/>
                </a:solidFill>
                <a:effectLst/>
                <a:latin typeface="Arial" panose="020B0604020202020204" pitchFamily="34" charset="0"/>
                <a:ea typeface="Times New Roman" panose="02020603050405020304" pitchFamily="18" charset="0"/>
              </a:rPr>
              <a:t>ou live in a geographical area where access to UK Higher Education is statistically low. You 	can check whether this applies to you through </a:t>
            </a:r>
            <a:r>
              <a:rPr lang="en-GB" sz="1800" u="sng" dirty="0">
                <a:solidFill>
                  <a:srgbClr val="0000FF"/>
                </a:solidFill>
                <a:effectLst/>
                <a:latin typeface="Arial" panose="020B0604020202020204" pitchFamily="34" charset="0"/>
                <a:ea typeface="Times New Roman" panose="02020603050405020304" pitchFamily="18" charset="0"/>
                <a:hlinkClick r:id="rId2"/>
              </a:rPr>
              <a:t>POLAR</a:t>
            </a:r>
            <a:r>
              <a:rPr lang="en-GB" sz="1800" dirty="0">
                <a:solidFill>
                  <a:srgbClr val="000000"/>
                </a:solidFill>
                <a:effectLst/>
                <a:latin typeface="Arial" panose="020B0604020202020204" pitchFamily="34" charset="0"/>
                <a:ea typeface="Times New Roman" panose="02020603050405020304" pitchFamily="18" charset="0"/>
              </a:rPr>
              <a:t> – an online</a:t>
            </a:r>
            <a:r>
              <a:rPr lang="en-GB" sz="1800" dirty="0">
                <a:solidFill>
                  <a:srgbClr val="333333"/>
                </a:solidFill>
                <a:effectLst/>
                <a:latin typeface="Arial" panose="020B0604020202020204" pitchFamily="34" charset="0"/>
                <a:ea typeface="Times New Roman" panose="02020603050405020304" pitchFamily="18" charset="0"/>
              </a:rPr>
              <a:t> tool that classifies small 	areas across the UK according to the participation of young people in higher education</a:t>
            </a:r>
            <a:r>
              <a:rPr lang="en-GB" sz="1800" dirty="0">
                <a:solidFill>
                  <a:srgbClr val="000000"/>
                </a:solidFill>
                <a:effectLst/>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457200"/>
            <a:r>
              <a:rPr lang="en-GB" sz="1800" dirty="0">
                <a:solidFill>
                  <a:srgbClr val="000000"/>
                </a:solidFill>
                <a:effectLst/>
                <a:latin typeface="Arial" panose="020B0604020202020204" pitchFamily="34" charset="0"/>
                <a:ea typeface="Times New Roman" panose="02020603050405020304" pitchFamily="18" charset="0"/>
              </a:rPr>
              <a:t> 	You identify as having a disability. The term ‘disability’ is quite broad, and further definitions of 	what might be considered a ‘disability’ can be found under the </a:t>
            </a:r>
            <a:r>
              <a:rPr lang="en-GB" sz="1800" u="sng" dirty="0">
                <a:solidFill>
                  <a:srgbClr val="0000FF"/>
                </a:solidFill>
                <a:effectLst/>
                <a:latin typeface="Arial" panose="020B0604020202020204" pitchFamily="34" charset="0"/>
                <a:ea typeface="Times New Roman" panose="02020603050405020304" pitchFamily="18" charset="0"/>
                <a:hlinkClick r:id="rId3"/>
              </a:rPr>
              <a:t>Equality Act 2010</a:t>
            </a:r>
            <a:r>
              <a:rPr lang="en-GB" sz="1800" dirty="0">
                <a:solidFill>
                  <a:srgbClr val="000000"/>
                </a:solidFill>
                <a:effectLst/>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457200"/>
            <a:r>
              <a:rPr lang="en-GB" sz="1800" dirty="0">
                <a:solidFill>
                  <a:srgbClr val="000000"/>
                </a:solidFill>
                <a:effectLst/>
                <a:latin typeface="Arial" panose="020B0604020202020204" pitchFamily="34" charset="0"/>
                <a:ea typeface="Times New Roman" panose="02020603050405020304" pitchFamily="18" charset="0"/>
              </a:rPr>
              <a:t> 	You are a first-generation student (you are the first person in your family to go to university at 	undergraduate and postgraduate level);</a:t>
            </a:r>
            <a:endParaRPr lang="en-GB" sz="1800" dirty="0">
              <a:effectLst/>
              <a:latin typeface="Times New Roman" panose="02020603050405020304" pitchFamily="18" charset="0"/>
              <a:ea typeface="Times New Roman" panose="02020603050405020304" pitchFamily="18" charset="0"/>
            </a:endParaRPr>
          </a:p>
          <a:p>
            <a:pPr marL="566928" lvl="1" indent="0">
              <a:buNone/>
            </a:pPr>
            <a:r>
              <a:rPr lang="en-GB" sz="1600" dirty="0">
                <a:solidFill>
                  <a:srgbClr val="000000"/>
                </a:solidFill>
                <a:effectLst/>
                <a:latin typeface="Arial" panose="020B0604020202020204" pitchFamily="34" charset="0"/>
                <a:ea typeface="Times New Roman" panose="02020603050405020304" pitchFamily="18" charset="0"/>
              </a:rPr>
              <a:t> 	</a:t>
            </a:r>
          </a:p>
          <a:p>
            <a:pPr marL="566928" lvl="1" indent="0">
              <a:buNone/>
            </a:pPr>
            <a:r>
              <a:rPr lang="en-GB" sz="1600" dirty="0">
                <a:solidFill>
                  <a:srgbClr val="000000"/>
                </a:solidFill>
                <a:effectLst/>
                <a:latin typeface="Arial" panose="020B0604020202020204" pitchFamily="34" charset="0"/>
                <a:ea typeface="Times New Roman" panose="02020603050405020304" pitchFamily="18" charset="0"/>
              </a:rPr>
              <a:t>	</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You are a mature student (you were aged 21 or over when you started your first 	undergraduate course);</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marL="457200"/>
            <a:r>
              <a:rPr lang="en-GB" sz="1800" dirty="0">
                <a:solidFill>
                  <a:srgbClr val="000000"/>
                </a:solidFill>
                <a:effectLst/>
                <a:latin typeface="Arial" panose="020B0604020202020204" pitchFamily="34" charset="0"/>
                <a:ea typeface="Times New Roman" panose="02020603050405020304" pitchFamily="18" charset="0"/>
              </a:rPr>
              <a:t> 	You are </a:t>
            </a:r>
            <a:r>
              <a:rPr lang="en-GB" sz="1800" u="sng" dirty="0">
                <a:solidFill>
                  <a:srgbClr val="0000FF"/>
                </a:solidFill>
                <a:effectLst/>
                <a:latin typeface="Arial" panose="020B0604020202020204" pitchFamily="34" charset="0"/>
                <a:ea typeface="Times New Roman" panose="02020603050405020304" pitchFamily="18" charset="0"/>
                <a:hlinkClick r:id="rId4"/>
              </a:rPr>
              <a:t>care-experienced </a:t>
            </a:r>
            <a:r>
              <a:rPr lang="en-GB" sz="1800" dirty="0">
                <a:solidFill>
                  <a:srgbClr val="000000"/>
                </a:solidFill>
                <a:effectLst/>
                <a:latin typeface="Arial" panose="020B0604020202020204" pitchFamily="34" charset="0"/>
                <a:ea typeface="Times New Roman" panose="02020603050405020304" pitchFamily="18" charset="0"/>
              </a:rPr>
              <a:t>or a </a:t>
            </a:r>
            <a:r>
              <a:rPr lang="en-GB" sz="1800" u="sng" dirty="0">
                <a:solidFill>
                  <a:srgbClr val="0000FF"/>
                </a:solidFill>
                <a:effectLst/>
                <a:latin typeface="Arial" panose="020B0604020202020204" pitchFamily="34" charset="0"/>
                <a:ea typeface="Times New Roman" panose="02020603050405020304" pitchFamily="18" charset="0"/>
                <a:hlinkClick r:id="rId5"/>
              </a:rPr>
              <a:t>carer</a:t>
            </a:r>
            <a:r>
              <a:rPr lang="en-GB" sz="1800" u="sng" dirty="0">
                <a:solidFill>
                  <a:srgbClr val="000000"/>
                </a:solidFill>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201168" lvl="1" indent="0">
              <a:buNone/>
            </a:pPr>
            <a:r>
              <a:rPr lang="en-GB" dirty="0">
                <a:solidFill>
                  <a:srgbClr val="000000"/>
                </a:solidFill>
                <a:effectLst/>
                <a:latin typeface="Arial" panose="020B0604020202020204" pitchFamily="34" charset="0"/>
                <a:ea typeface="Times New Roman" panose="02020603050405020304" pitchFamily="18" charset="0"/>
              </a:rPr>
              <a:t>	</a:t>
            </a:r>
          </a:p>
          <a:p>
            <a:pPr marL="201168" lvl="1" indent="0">
              <a:buNone/>
            </a:pPr>
            <a:r>
              <a:rPr lang="en-GB" dirty="0">
                <a:solidFill>
                  <a:srgbClr val="000000"/>
                </a:solidFill>
                <a:effectLst/>
                <a:latin typeface="Arial" panose="020B0604020202020204" pitchFamily="34" charset="0"/>
                <a:ea typeface="Times New Roman" panose="02020603050405020304" pitchFamily="18" charset="0"/>
              </a:rPr>
              <a:t>	You are an </a:t>
            </a:r>
            <a:r>
              <a:rPr lang="en-GB" u="sng" dirty="0">
                <a:solidFill>
                  <a:srgbClr val="0000FF"/>
                </a:solidFill>
                <a:effectLst/>
                <a:latin typeface="Arial" panose="020B0604020202020204" pitchFamily="34" charset="0"/>
                <a:ea typeface="Times New Roman" panose="02020603050405020304" pitchFamily="18" charset="0"/>
                <a:hlinkClick r:id="rId6"/>
              </a:rPr>
              <a:t>estranged student</a:t>
            </a:r>
            <a:r>
              <a:rPr lang="en-GB" dirty="0">
                <a:solidFill>
                  <a:srgbClr val="000000"/>
                </a:solidFill>
                <a:effectLst/>
                <a:latin typeface="Arial" panose="020B0604020202020204" pitchFamily="34" charset="0"/>
                <a:ea typeface="Times New Roman" panose="02020603050405020304" pitchFamily="18" charset="0"/>
              </a:rPr>
              <a:t> studying without family support due to a breakdown in 	relationship</a:t>
            </a:r>
            <a:r>
              <a:rPr lang="en-GB" dirty="0">
                <a:effectLst/>
              </a:rPr>
              <a:t> </a:t>
            </a:r>
          </a:p>
          <a:p>
            <a:pPr marL="201168" lvl="1" indent="0">
              <a:buNone/>
            </a:pPr>
            <a:endParaRPr lang="en-GB" dirty="0"/>
          </a:p>
        </p:txBody>
      </p:sp>
    </p:spTree>
    <p:extLst>
      <p:ext uri="{BB962C8B-B14F-4D97-AF65-F5344CB8AC3E}">
        <p14:creationId xmlns:p14="http://schemas.microsoft.com/office/powerpoint/2010/main" val="2410639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99CF1-8D34-5841-8D93-0FC404477828}"/>
              </a:ext>
            </a:extLst>
          </p:cNvPr>
          <p:cNvSpPr>
            <a:spLocks noGrp="1"/>
          </p:cNvSpPr>
          <p:nvPr>
            <p:ph type="title"/>
          </p:nvPr>
        </p:nvSpPr>
        <p:spPr/>
        <p:txBody>
          <a:bodyPr/>
          <a:lstStyle/>
          <a:p>
            <a:r>
              <a:rPr lang="en-US" dirty="0"/>
              <a:t>International students </a:t>
            </a:r>
          </a:p>
        </p:txBody>
      </p:sp>
      <p:sp>
        <p:nvSpPr>
          <p:cNvPr id="3" name="Content Placeholder 2">
            <a:extLst>
              <a:ext uri="{FF2B5EF4-FFF2-40B4-BE49-F238E27FC236}">
                <a16:creationId xmlns:a16="http://schemas.microsoft.com/office/drawing/2014/main" id="{3DD770DA-41AC-5848-B3CF-68B4493D0A4D}"/>
              </a:ext>
            </a:extLst>
          </p:cNvPr>
          <p:cNvSpPr>
            <a:spLocks noGrp="1"/>
          </p:cNvSpPr>
          <p:nvPr>
            <p:ph idx="1"/>
          </p:nvPr>
        </p:nvSpPr>
        <p:spPr>
          <a:xfrm>
            <a:off x="822959" y="1845733"/>
            <a:ext cx="8114212" cy="4195837"/>
          </a:xfrm>
        </p:spPr>
        <p:txBody>
          <a:bodyPr>
            <a:normAutofit fontScale="70000" lnSpcReduction="20000"/>
          </a:bodyPr>
          <a:lstStyle/>
          <a:p>
            <a:pPr lvl="0"/>
            <a:r>
              <a:rPr lang="en-GB" dirty="0"/>
              <a:t>To be classed as a Home student you must meet the following criteria: </a:t>
            </a:r>
          </a:p>
          <a:p>
            <a:pPr lvl="1"/>
            <a:r>
              <a:rPr lang="en-GB" dirty="0"/>
              <a:t>Be a UK National (meeting residency requirements), or </a:t>
            </a:r>
          </a:p>
          <a:p>
            <a:pPr lvl="1"/>
            <a:r>
              <a:rPr lang="en-GB" dirty="0"/>
              <a:t>Have settled status, or </a:t>
            </a:r>
          </a:p>
          <a:p>
            <a:pPr lvl="1"/>
            <a:r>
              <a:rPr lang="en-GB" dirty="0"/>
              <a:t>Have pre-settled status (meeting residency requirements), or </a:t>
            </a:r>
          </a:p>
          <a:p>
            <a:pPr lvl="1"/>
            <a:r>
              <a:rPr lang="en-GB" dirty="0"/>
              <a:t>Have indefinite leave to remain or enter </a:t>
            </a:r>
          </a:p>
          <a:p>
            <a:r>
              <a:rPr lang="en-GB" dirty="0"/>
              <a:t>If you do not meet the criteria above, you will be classed as an International student. </a:t>
            </a:r>
            <a:endParaRPr lang="en-US" dirty="0"/>
          </a:p>
          <a:p>
            <a:r>
              <a:rPr lang="en-US" dirty="0"/>
              <a:t>From 2021 we will be admitting international students; We can take up to 30% of students in this way</a:t>
            </a:r>
          </a:p>
          <a:p>
            <a:pPr lvl="0"/>
            <a:r>
              <a:rPr lang="en-GB" dirty="0"/>
              <a:t>All funded PhD students, whether UK or International will be eligible for a full award which includes a stipend to support living costs, and fees at the standard UKRI home fee rate. </a:t>
            </a:r>
          </a:p>
          <a:p>
            <a:pPr lvl="0"/>
            <a:r>
              <a:rPr lang="en-GB" dirty="0"/>
              <a:t>It is crucial to note that </a:t>
            </a:r>
            <a:r>
              <a:rPr lang="en-GB" u="sng" dirty="0"/>
              <a:t>studentships will only cover tuition fees up to the Home rate</a:t>
            </a:r>
            <a:r>
              <a:rPr lang="en-GB" dirty="0"/>
              <a:t>. This is £4,596 in 2023/24 (exact rate for 2024/25 subject to confirmation from UKRI). </a:t>
            </a:r>
          </a:p>
          <a:p>
            <a:pPr lvl="0"/>
            <a:r>
              <a:rPr lang="en-GB" dirty="0"/>
              <a:t>International tuition fees are usually substantially higher than this sum. In some institutions, these additional tuition fees may be paid for in a form of an additional bursary to the DTP studentship, but in other cases it may be necessary for international students (including EU and EEA) to secure additional funding to cover the additional fees. It is therefore crucial that international students contact their local PGR Administrator (see appendix 2)</a:t>
            </a:r>
            <a:r>
              <a:rPr lang="en-GB" u="sng" dirty="0"/>
              <a:t> before applying, to find out what the local arrangements are for your programme. </a:t>
            </a:r>
            <a:endParaRPr lang="en-GB" dirty="0"/>
          </a:p>
          <a:p>
            <a:endParaRPr lang="en-US" dirty="0"/>
          </a:p>
          <a:p>
            <a:endParaRPr lang="en-US" dirty="0"/>
          </a:p>
        </p:txBody>
      </p:sp>
    </p:spTree>
    <p:extLst>
      <p:ext uri="{BB962C8B-B14F-4D97-AF65-F5344CB8AC3E}">
        <p14:creationId xmlns:p14="http://schemas.microsoft.com/office/powerpoint/2010/main" val="1217226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A3559-34DC-0C4B-A39A-86F5A6054AE5}"/>
              </a:ext>
            </a:extLst>
          </p:cNvPr>
          <p:cNvSpPr>
            <a:spLocks noGrp="1"/>
          </p:cNvSpPr>
          <p:nvPr>
            <p:ph type="title"/>
          </p:nvPr>
        </p:nvSpPr>
        <p:spPr/>
        <p:txBody>
          <a:bodyPr/>
          <a:lstStyle/>
          <a:p>
            <a:r>
              <a:rPr lang="en-US" dirty="0"/>
              <a:t>General application principles</a:t>
            </a:r>
          </a:p>
        </p:txBody>
      </p:sp>
      <p:sp>
        <p:nvSpPr>
          <p:cNvPr id="3" name="Content Placeholder 2">
            <a:extLst>
              <a:ext uri="{FF2B5EF4-FFF2-40B4-BE49-F238E27FC236}">
                <a16:creationId xmlns:a16="http://schemas.microsoft.com/office/drawing/2014/main" id="{E866FF1A-AAFF-154D-B999-48A0C0BEA3C0}"/>
              </a:ext>
            </a:extLst>
          </p:cNvPr>
          <p:cNvSpPr>
            <a:spLocks noGrp="1"/>
          </p:cNvSpPr>
          <p:nvPr>
            <p:ph idx="1"/>
          </p:nvPr>
        </p:nvSpPr>
        <p:spPr/>
        <p:txBody>
          <a:bodyPr/>
          <a:lstStyle/>
          <a:p>
            <a:r>
              <a:rPr lang="en-US" dirty="0"/>
              <a:t>Your entire application should show…</a:t>
            </a:r>
          </a:p>
          <a:p>
            <a:endParaRPr lang="en-US" dirty="0"/>
          </a:p>
          <a:p>
            <a:r>
              <a:rPr lang="en-US" dirty="0"/>
              <a:t>Your ability to undertake high-level research </a:t>
            </a:r>
          </a:p>
          <a:p>
            <a:r>
              <a:rPr lang="en-US" dirty="0"/>
              <a:t>Your skills in writing and research </a:t>
            </a:r>
          </a:p>
          <a:p>
            <a:r>
              <a:rPr lang="en-US" dirty="0"/>
              <a:t>How this will develop your career </a:t>
            </a:r>
          </a:p>
          <a:p>
            <a:r>
              <a:rPr lang="en-US" dirty="0"/>
              <a:t>How any experience contributes </a:t>
            </a:r>
          </a:p>
          <a:p>
            <a:endParaRPr lang="en-US" dirty="0"/>
          </a:p>
        </p:txBody>
      </p:sp>
    </p:spTree>
    <p:extLst>
      <p:ext uri="{BB962C8B-B14F-4D97-AF65-F5344CB8AC3E}">
        <p14:creationId xmlns:p14="http://schemas.microsoft.com/office/powerpoint/2010/main" val="4037741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18C01-C632-9F4A-A786-405C716F1111}"/>
              </a:ext>
            </a:extLst>
          </p:cNvPr>
          <p:cNvSpPr>
            <a:spLocks noGrp="1"/>
          </p:cNvSpPr>
          <p:nvPr>
            <p:ph type="title"/>
          </p:nvPr>
        </p:nvSpPr>
        <p:spPr/>
        <p:txBody>
          <a:bodyPr/>
          <a:lstStyle/>
          <a:p>
            <a:r>
              <a:rPr lang="en-US" dirty="0"/>
              <a:t>Your proposal </a:t>
            </a:r>
          </a:p>
        </p:txBody>
      </p:sp>
      <p:sp>
        <p:nvSpPr>
          <p:cNvPr id="3" name="Content Placeholder 2">
            <a:extLst>
              <a:ext uri="{FF2B5EF4-FFF2-40B4-BE49-F238E27FC236}">
                <a16:creationId xmlns:a16="http://schemas.microsoft.com/office/drawing/2014/main" id="{411271FD-C82E-0747-8317-50533DC5BA78}"/>
              </a:ext>
            </a:extLst>
          </p:cNvPr>
          <p:cNvSpPr>
            <a:spLocks noGrp="1"/>
          </p:cNvSpPr>
          <p:nvPr>
            <p:ph idx="1"/>
          </p:nvPr>
        </p:nvSpPr>
        <p:spPr/>
        <p:txBody>
          <a:bodyPr>
            <a:normAutofit/>
          </a:bodyPr>
          <a:lstStyle/>
          <a:p>
            <a:r>
              <a:rPr lang="en-US" dirty="0"/>
              <a:t>Identify a research problem</a:t>
            </a:r>
          </a:p>
          <a:p>
            <a:r>
              <a:rPr lang="en-US" dirty="0"/>
              <a:t>Identify a supervisory team</a:t>
            </a:r>
          </a:p>
          <a:p>
            <a:r>
              <a:rPr lang="en-US" dirty="0"/>
              <a:t>Then write the application bearing in mind the following criteria:</a:t>
            </a:r>
          </a:p>
          <a:p>
            <a:r>
              <a:rPr lang="en-US" dirty="0"/>
              <a:t>Clear</a:t>
            </a:r>
          </a:p>
          <a:p>
            <a:r>
              <a:rPr lang="en-US" dirty="0"/>
              <a:t>Rigorous </a:t>
            </a:r>
          </a:p>
          <a:p>
            <a:r>
              <a:rPr lang="en-US" dirty="0"/>
              <a:t>Original</a:t>
            </a:r>
          </a:p>
          <a:p>
            <a:r>
              <a:rPr lang="en-US" dirty="0"/>
              <a:t>Well-designed</a:t>
            </a:r>
          </a:p>
          <a:p>
            <a:r>
              <a:rPr lang="en-US" dirty="0"/>
              <a:t>Doable</a:t>
            </a:r>
          </a:p>
          <a:p>
            <a:r>
              <a:rPr lang="en-US" dirty="0"/>
              <a:t>‘Fit’</a:t>
            </a:r>
          </a:p>
          <a:p>
            <a:endParaRPr lang="en-US" dirty="0"/>
          </a:p>
        </p:txBody>
      </p:sp>
    </p:spTree>
    <p:extLst>
      <p:ext uri="{BB962C8B-B14F-4D97-AF65-F5344CB8AC3E}">
        <p14:creationId xmlns:p14="http://schemas.microsoft.com/office/powerpoint/2010/main" val="2376155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A341-4A0C-FD48-9A05-3CF6A049AE00}"/>
              </a:ext>
            </a:extLst>
          </p:cNvPr>
          <p:cNvSpPr>
            <a:spLocks noGrp="1"/>
          </p:cNvSpPr>
          <p:nvPr>
            <p:ph type="title"/>
          </p:nvPr>
        </p:nvSpPr>
        <p:spPr/>
        <p:txBody>
          <a:bodyPr/>
          <a:lstStyle/>
          <a:p>
            <a:r>
              <a:rPr lang="en-US" dirty="0"/>
              <a:t>Practice as research </a:t>
            </a:r>
          </a:p>
        </p:txBody>
      </p:sp>
      <p:sp>
        <p:nvSpPr>
          <p:cNvPr id="3" name="Content Placeholder 2">
            <a:extLst>
              <a:ext uri="{FF2B5EF4-FFF2-40B4-BE49-F238E27FC236}">
                <a16:creationId xmlns:a16="http://schemas.microsoft.com/office/drawing/2014/main" id="{2DAF3A55-8348-FD49-BEEB-F47B02492152}"/>
              </a:ext>
            </a:extLst>
          </p:cNvPr>
          <p:cNvSpPr>
            <a:spLocks noGrp="1"/>
          </p:cNvSpPr>
          <p:nvPr>
            <p:ph idx="1"/>
          </p:nvPr>
        </p:nvSpPr>
        <p:spPr/>
        <p:txBody>
          <a:bodyPr>
            <a:normAutofit fontScale="92500" lnSpcReduction="20000"/>
          </a:bodyPr>
          <a:lstStyle/>
          <a:p>
            <a:r>
              <a:rPr lang="en-US" dirty="0"/>
              <a:t>Practice as research proposals: particular things to keep in mind:</a:t>
            </a:r>
          </a:p>
          <a:p>
            <a:endParaRPr lang="en-US" dirty="0"/>
          </a:p>
          <a:p>
            <a:r>
              <a:rPr lang="en-GB" dirty="0"/>
              <a:t>Research undertaken through an arts practice</a:t>
            </a:r>
          </a:p>
          <a:p>
            <a:r>
              <a:rPr lang="en-GB" dirty="0"/>
              <a:t> </a:t>
            </a:r>
          </a:p>
          <a:p>
            <a:r>
              <a:rPr lang="en-GB" dirty="0"/>
              <a:t>Be clear about your motivation</a:t>
            </a:r>
          </a:p>
          <a:p>
            <a:r>
              <a:rPr lang="en-GB" dirty="0"/>
              <a:t> </a:t>
            </a:r>
          </a:p>
          <a:p>
            <a:r>
              <a:rPr lang="en-GB" dirty="0"/>
              <a:t>How will your practice work as a research method?</a:t>
            </a:r>
          </a:p>
          <a:p>
            <a:r>
              <a:rPr lang="en-GB" dirty="0"/>
              <a:t> </a:t>
            </a:r>
          </a:p>
          <a:p>
            <a:r>
              <a:rPr lang="en-GB" dirty="0"/>
              <a:t>How will you contribute to ‘knowledge’?</a:t>
            </a:r>
          </a:p>
          <a:p>
            <a:r>
              <a:rPr lang="en-GB" dirty="0"/>
              <a:t> </a:t>
            </a:r>
          </a:p>
          <a:p>
            <a:endParaRPr lang="en-US" dirty="0"/>
          </a:p>
          <a:p>
            <a:endParaRPr lang="en-US" dirty="0"/>
          </a:p>
        </p:txBody>
      </p:sp>
    </p:spTree>
    <p:extLst>
      <p:ext uri="{BB962C8B-B14F-4D97-AF65-F5344CB8AC3E}">
        <p14:creationId xmlns:p14="http://schemas.microsoft.com/office/powerpoint/2010/main" val="4252201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B741-EEAF-AF4E-AF08-DF9C1B5B09DE}"/>
              </a:ext>
            </a:extLst>
          </p:cNvPr>
          <p:cNvSpPr>
            <a:spLocks noGrp="1"/>
          </p:cNvSpPr>
          <p:nvPr>
            <p:ph type="title"/>
          </p:nvPr>
        </p:nvSpPr>
        <p:spPr/>
        <p:txBody>
          <a:bodyPr/>
          <a:lstStyle/>
          <a:p>
            <a:r>
              <a:rPr lang="en-US" dirty="0"/>
              <a:t>‘Fit’</a:t>
            </a:r>
          </a:p>
        </p:txBody>
      </p:sp>
      <p:sp>
        <p:nvSpPr>
          <p:cNvPr id="3" name="Content Placeholder 2">
            <a:extLst>
              <a:ext uri="{FF2B5EF4-FFF2-40B4-BE49-F238E27FC236}">
                <a16:creationId xmlns:a16="http://schemas.microsoft.com/office/drawing/2014/main" id="{3D6C9567-3424-2F4A-A885-EF5D71C471CC}"/>
              </a:ext>
            </a:extLst>
          </p:cNvPr>
          <p:cNvSpPr>
            <a:spLocks noGrp="1"/>
          </p:cNvSpPr>
          <p:nvPr>
            <p:ph idx="1"/>
          </p:nvPr>
        </p:nvSpPr>
        <p:spPr/>
        <p:txBody>
          <a:bodyPr/>
          <a:lstStyle/>
          <a:p>
            <a:r>
              <a:rPr lang="en-US" dirty="0"/>
              <a:t>Why is your application particularly suitable to NWCDTP?</a:t>
            </a:r>
          </a:p>
          <a:p>
            <a:pPr lvl="1"/>
            <a:r>
              <a:rPr lang="en-US" dirty="0"/>
              <a:t>Supervisory team</a:t>
            </a:r>
          </a:p>
          <a:p>
            <a:pPr lvl="1"/>
            <a:r>
              <a:rPr lang="en-US" dirty="0"/>
              <a:t>Possible work with partners – ways in which you might work with the partners </a:t>
            </a:r>
          </a:p>
          <a:p>
            <a:pPr lvl="1"/>
            <a:r>
              <a:rPr lang="en-US" dirty="0"/>
              <a:t>Possible placement</a:t>
            </a:r>
          </a:p>
          <a:p>
            <a:pPr lvl="1"/>
            <a:r>
              <a:rPr lang="en-US" dirty="0"/>
              <a:t>Key resource in the region </a:t>
            </a:r>
          </a:p>
          <a:p>
            <a:pPr lvl="1"/>
            <a:r>
              <a:rPr lang="en-US" dirty="0"/>
              <a:t>Knowledge exchange or widening participation</a:t>
            </a:r>
          </a:p>
          <a:p>
            <a:pPr lvl="1"/>
            <a:r>
              <a:rPr lang="en-US" dirty="0"/>
              <a:t>Community outreach and audience development</a:t>
            </a:r>
          </a:p>
          <a:p>
            <a:pPr lvl="1"/>
            <a:r>
              <a:rPr lang="en-US" dirty="0"/>
              <a:t>Collaborators in the region </a:t>
            </a:r>
          </a:p>
          <a:p>
            <a:pPr lvl="1"/>
            <a:r>
              <a:rPr lang="en-US" dirty="0"/>
              <a:t>Inter-institutional or inter-disciplinary approach  </a:t>
            </a:r>
          </a:p>
          <a:p>
            <a:pPr lvl="1"/>
            <a:r>
              <a:rPr lang="en-US" dirty="0"/>
              <a:t>Communities of research as practice </a:t>
            </a:r>
          </a:p>
        </p:txBody>
      </p:sp>
    </p:spTree>
    <p:extLst>
      <p:ext uri="{BB962C8B-B14F-4D97-AF65-F5344CB8AC3E}">
        <p14:creationId xmlns:p14="http://schemas.microsoft.com/office/powerpoint/2010/main" val="4155569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5C416-3D94-8F4D-ACEE-CDC55050026D}"/>
              </a:ext>
            </a:extLst>
          </p:cNvPr>
          <p:cNvSpPr>
            <a:spLocks noGrp="1"/>
          </p:cNvSpPr>
          <p:nvPr>
            <p:ph type="title"/>
          </p:nvPr>
        </p:nvSpPr>
        <p:spPr>
          <a:xfrm>
            <a:off x="5894613" y="634946"/>
            <a:ext cx="2767693" cy="1450757"/>
          </a:xfrm>
        </p:spPr>
        <p:txBody>
          <a:bodyPr vert="horz" lIns="91440" tIns="45720" rIns="91440" bIns="45720" rtlCol="0" anchor="b">
            <a:normAutofit/>
          </a:bodyPr>
          <a:lstStyle/>
          <a:p>
            <a:endParaRPr lang="en-US" dirty="0"/>
          </a:p>
        </p:txBody>
      </p:sp>
      <p:sp>
        <p:nvSpPr>
          <p:cNvPr id="5" name="Rectangle 1">
            <a:extLst>
              <a:ext uri="{FF2B5EF4-FFF2-40B4-BE49-F238E27FC236}">
                <a16:creationId xmlns:a16="http://schemas.microsoft.com/office/drawing/2014/main" id="{1F2C8773-CFC7-DD44-81FD-9814345ABF29}"/>
              </a:ext>
            </a:extLst>
          </p:cNvPr>
          <p:cNvSpPr>
            <a:spLocks noChangeArrowheads="1"/>
          </p:cNvSpPr>
          <p:nvPr/>
        </p:nvSpPr>
        <p:spPr bwMode="auto">
          <a:xfrm>
            <a:off x="5894613" y="2198914"/>
            <a:ext cx="2767693" cy="367018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45720" rIns="0" bIns="45720" numCol="1" rtlCol="0" anchorCtr="0" compatLnSpc="1">
            <a:prstTxWarp prst="textNoShape">
              <a:avLst/>
            </a:prstTxWarp>
            <a:normAutofit/>
          </a:bodyPr>
          <a:lstStyle/>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r>
              <a:rPr kumimoji="0" lang="en-US" altLang="en-US" sz="1500" b="1" i="0" u="none" strike="noStrike" cap="none" normalizeH="0" baseline="0" dirty="0">
                <a:ln>
                  <a:noFill/>
                </a:ln>
                <a:solidFill>
                  <a:schemeClr val="tx1">
                    <a:lumMod val="75000"/>
                    <a:lumOff val="25000"/>
                  </a:schemeClr>
                </a:solidFill>
                <a:effectLst/>
              </a:rPr>
              <a:t>The Research Proposal </a:t>
            </a:r>
            <a:endParaRPr kumimoji="0" lang="en-US" altLang="en-US" sz="1500" b="0" i="0" u="none" strike="noStrike" cap="none" normalizeH="0" baseline="0" dirty="0">
              <a:ln>
                <a:noFill/>
              </a:ln>
              <a:solidFill>
                <a:schemeClr val="tx1">
                  <a:lumMod val="75000"/>
                  <a:lumOff val="25000"/>
                </a:schemeClr>
              </a:solidFill>
              <a:effectLst/>
            </a:endParaRPr>
          </a:p>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r>
              <a:rPr kumimoji="0" lang="en-US" altLang="en-US" sz="1500" b="0" i="0" u="none" strike="noStrike" cap="none" normalizeH="0" baseline="0" dirty="0">
                <a:ln>
                  <a:noFill/>
                </a:ln>
                <a:solidFill>
                  <a:schemeClr val="tx1">
                    <a:lumMod val="75000"/>
                    <a:lumOff val="25000"/>
                  </a:schemeClr>
                </a:solidFill>
                <a:effectLst/>
              </a:rPr>
              <a:t>The quality of the </a:t>
            </a:r>
            <a:r>
              <a:rPr kumimoji="0" lang="en-US" altLang="en-US" sz="1500" b="1" i="0" u="none" strike="noStrike" cap="none" normalizeH="0" baseline="0" dirty="0">
                <a:ln>
                  <a:noFill/>
                </a:ln>
                <a:solidFill>
                  <a:schemeClr val="tx1">
                    <a:lumMod val="75000"/>
                    <a:lumOff val="25000"/>
                  </a:schemeClr>
                </a:solidFill>
                <a:effectLst/>
              </a:rPr>
              <a:t>research proposal</a:t>
            </a:r>
            <a:r>
              <a:rPr kumimoji="0" lang="en-US" altLang="en-US" sz="1500" b="0" i="0" u="none" strike="noStrike" cap="none" normalizeH="0" baseline="0" dirty="0">
                <a:ln>
                  <a:noFill/>
                </a:ln>
                <a:solidFill>
                  <a:schemeClr val="tx1">
                    <a:lumMod val="75000"/>
                    <a:lumOff val="25000"/>
                  </a:schemeClr>
                </a:solidFill>
                <a:effectLst/>
              </a:rPr>
              <a:t> is judged in terms of (</a:t>
            </a:r>
            <a:r>
              <a:rPr kumimoji="0" lang="en-US" altLang="en-US" sz="1500" b="0" i="0" u="none" strike="noStrike" cap="none" normalizeH="0" baseline="0" dirty="0" err="1">
                <a:ln>
                  <a:noFill/>
                </a:ln>
                <a:solidFill>
                  <a:schemeClr val="tx1">
                    <a:lumMod val="75000"/>
                    <a:lumOff val="25000"/>
                  </a:schemeClr>
                </a:solidFill>
                <a:effectLst/>
              </a:rPr>
              <a:t>i</a:t>
            </a:r>
            <a:r>
              <a:rPr kumimoji="0" lang="en-US" altLang="en-US" sz="1500" b="0" i="0" u="none" strike="noStrike" cap="none" normalizeH="0" baseline="0" dirty="0">
                <a:ln>
                  <a:noFill/>
                </a:ln>
                <a:solidFill>
                  <a:schemeClr val="tx1">
                    <a:lumMod val="75000"/>
                    <a:lumOff val="25000"/>
                  </a:schemeClr>
                </a:solidFill>
                <a:effectLst/>
              </a:rPr>
              <a:t>) cogency of exposition, (ii) structure and </a:t>
            </a:r>
            <a:r>
              <a:rPr kumimoji="0" lang="en-US" altLang="en-US" sz="1500" b="0" i="0" u="none" strike="noStrike" cap="none" normalizeH="0" baseline="0" dirty="0" err="1">
                <a:ln>
                  <a:noFill/>
                </a:ln>
                <a:solidFill>
                  <a:schemeClr val="tx1">
                    <a:lumMod val="75000"/>
                    <a:lumOff val="25000"/>
                  </a:schemeClr>
                </a:solidFill>
                <a:effectLst/>
              </a:rPr>
              <a:t>rigour</a:t>
            </a:r>
            <a:r>
              <a:rPr kumimoji="0" lang="en-US" altLang="en-US" sz="1500" b="0" i="0" u="none" strike="noStrike" cap="none" normalizeH="0" baseline="0" dirty="0">
                <a:ln>
                  <a:noFill/>
                </a:ln>
                <a:solidFill>
                  <a:schemeClr val="tx1">
                    <a:lumMod val="75000"/>
                    <a:lumOff val="25000"/>
                  </a:schemeClr>
                </a:solidFill>
                <a:effectLst/>
              </a:rPr>
              <a:t>, (iii) originality, (iv) design of the research and its feasibility, and (v) fit of the project with supervisory team and NWCDTP. The assessors will look for evidence of an ability to articulate a research project, a coherent plan for doctoral study, and a good awareness of the place of the research within the current field. </a:t>
            </a:r>
          </a:p>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endParaRPr kumimoji="0" lang="en-US" altLang="en-US" sz="1500" b="0" i="0" u="none" strike="noStrike" cap="none" normalizeH="0" baseline="0" dirty="0">
              <a:ln>
                <a:noFill/>
              </a:ln>
              <a:solidFill>
                <a:schemeClr val="tx1">
                  <a:lumMod val="75000"/>
                  <a:lumOff val="25000"/>
                </a:schemeClr>
              </a:solidFill>
              <a:effectLst/>
            </a:endParaRPr>
          </a:p>
        </p:txBody>
      </p:sp>
      <p:graphicFrame>
        <p:nvGraphicFramePr>
          <p:cNvPr id="4" name="Content Placeholder 3">
            <a:extLst>
              <a:ext uri="{FF2B5EF4-FFF2-40B4-BE49-F238E27FC236}">
                <a16:creationId xmlns:a16="http://schemas.microsoft.com/office/drawing/2014/main" id="{440BFDFF-814B-A64A-B3BE-078053597B5E}"/>
              </a:ext>
            </a:extLst>
          </p:cNvPr>
          <p:cNvGraphicFramePr>
            <a:graphicFrameLocks noGrp="1"/>
          </p:cNvGraphicFramePr>
          <p:nvPr>
            <p:ph idx="1"/>
          </p:nvPr>
        </p:nvGraphicFramePr>
        <p:xfrm>
          <a:off x="475499" y="848676"/>
          <a:ext cx="5182352" cy="4897216"/>
        </p:xfrm>
        <a:graphic>
          <a:graphicData uri="http://schemas.openxmlformats.org/drawingml/2006/table">
            <a:tbl>
              <a:tblPr firstRow="1" firstCol="1" bandRow="1">
                <a:tableStyleId>{3B4B98B0-60AC-42C2-AFA5-B58CD77FA1E5}</a:tableStyleId>
              </a:tblPr>
              <a:tblGrid>
                <a:gridCol w="825807">
                  <a:extLst>
                    <a:ext uri="{9D8B030D-6E8A-4147-A177-3AD203B41FA5}">
                      <a16:colId xmlns:a16="http://schemas.microsoft.com/office/drawing/2014/main" val="2543272825"/>
                    </a:ext>
                  </a:extLst>
                </a:gridCol>
                <a:gridCol w="4356545">
                  <a:extLst>
                    <a:ext uri="{9D8B030D-6E8A-4147-A177-3AD203B41FA5}">
                      <a16:colId xmlns:a16="http://schemas.microsoft.com/office/drawing/2014/main" val="4159114286"/>
                    </a:ext>
                  </a:extLst>
                </a:gridCol>
              </a:tblGrid>
              <a:tr h="272068">
                <a:tc>
                  <a:txBody>
                    <a:bodyPr/>
                    <a:lstStyle/>
                    <a:p>
                      <a:pPr algn="just"/>
                      <a:r>
                        <a:rPr lang="en-GB" sz="1500">
                          <a:effectLst/>
                        </a:rPr>
                        <a:t>Grade</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tc>
                  <a:txBody>
                    <a:bodyPr/>
                    <a:lstStyle/>
                    <a:p>
                      <a:pPr algn="just"/>
                      <a:r>
                        <a:rPr lang="en-GB" sz="1500">
                          <a:effectLst/>
                        </a:rPr>
                        <a:t>Descriptor</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extLst>
                  <a:ext uri="{0D108BD9-81ED-4DB2-BD59-A6C34878D82A}">
                    <a16:rowId xmlns:a16="http://schemas.microsoft.com/office/drawing/2014/main" val="206958504"/>
                  </a:ext>
                </a:extLst>
              </a:tr>
              <a:tr h="2539297">
                <a:tc>
                  <a:txBody>
                    <a:bodyPr/>
                    <a:lstStyle/>
                    <a:p>
                      <a:pPr algn="just"/>
                      <a:r>
                        <a:rPr lang="en-GB" sz="1500">
                          <a:effectLst/>
                        </a:rPr>
                        <a:t>9-10</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tc>
                  <a:txBody>
                    <a:bodyPr/>
                    <a:lstStyle/>
                    <a:p>
                      <a:pPr algn="just"/>
                      <a:r>
                        <a:rPr lang="en-GB" sz="1500">
                          <a:effectLst/>
                        </a:rPr>
                        <a:t>Outstanding proposal in terms of both cogency and originality. The research questions are excellent, there is strong engagement with the wider field, the methodology is appropriate and perhaps innovative. The intellectual importance of the project is clear and the proposal outlines in detail the contribution that the project will make to the field. The supervisory team is excellent and the research is feasible within the period of study. The project fits very well within the NWCDTP. A high priority for funding.</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extLst>
                  <a:ext uri="{0D108BD9-81ED-4DB2-BD59-A6C34878D82A}">
                    <a16:rowId xmlns:a16="http://schemas.microsoft.com/office/drawing/2014/main" val="915322468"/>
                  </a:ext>
                </a:extLst>
              </a:tr>
              <a:tr h="2085851">
                <a:tc>
                  <a:txBody>
                    <a:bodyPr/>
                    <a:lstStyle/>
                    <a:p>
                      <a:pPr algn="just"/>
                      <a:r>
                        <a:rPr lang="en-GB" sz="1500">
                          <a:effectLst/>
                        </a:rPr>
                        <a:t>7-8</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tc>
                  <a:txBody>
                    <a:bodyPr/>
                    <a:lstStyle/>
                    <a:p>
                      <a:pPr algn="just"/>
                      <a:r>
                        <a:rPr lang="en-GB" sz="1500">
                          <a:effectLst/>
                        </a:rPr>
                        <a:t>A very strong proposal outlined clearly. Research questions are clear and well outlined, there is an understanding of the wider field and the methodology is appropriate. The candidate makes a good case for the intellectual importance of the project. The supervisory team is well matched to the project. The project fits within the NWCDTP. The research is likely to be feasible within the period of study. Worthy of considering for funding. </a:t>
                      </a:r>
                      <a:endParaRPr lang="en-GB" sz="1500">
                        <a:effectLst/>
                        <a:latin typeface="Times New Roman" panose="02020603050405020304" pitchFamily="18" charset="0"/>
                        <a:ea typeface="Times New Roman" panose="02020603050405020304" pitchFamily="18" charset="0"/>
                        <a:cs typeface="Arial" panose="020B0604020202020204" pitchFamily="34" charset="0"/>
                      </a:endParaRPr>
                    </a:p>
                  </a:txBody>
                  <a:tcPr marL="85021" marR="85021" marT="0" marB="0"/>
                </a:tc>
                <a:extLst>
                  <a:ext uri="{0D108BD9-81ED-4DB2-BD59-A6C34878D82A}">
                    <a16:rowId xmlns:a16="http://schemas.microsoft.com/office/drawing/2014/main" val="2062998282"/>
                  </a:ext>
                </a:extLst>
              </a:tr>
            </a:tbl>
          </a:graphicData>
        </a:graphic>
      </p:graphicFrame>
    </p:spTree>
    <p:extLst>
      <p:ext uri="{BB962C8B-B14F-4D97-AF65-F5344CB8AC3E}">
        <p14:creationId xmlns:p14="http://schemas.microsoft.com/office/powerpoint/2010/main" val="2857032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008ECC-51D4-4E47-80DF-1D22FBBC5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D0C380-335F-3140-91C3-5F0296910C7B}"/>
              </a:ext>
            </a:extLst>
          </p:cNvPr>
          <p:cNvSpPr>
            <a:spLocks noGrp="1"/>
          </p:cNvSpPr>
          <p:nvPr>
            <p:ph type="title"/>
          </p:nvPr>
        </p:nvSpPr>
        <p:spPr>
          <a:xfrm>
            <a:off x="5894613" y="634946"/>
            <a:ext cx="2767693" cy="1450757"/>
          </a:xfrm>
        </p:spPr>
        <p:txBody>
          <a:bodyPr vert="horz" lIns="91440" tIns="45720" rIns="91440" bIns="45720" rtlCol="0" anchor="b">
            <a:normAutofit/>
          </a:bodyPr>
          <a:lstStyle/>
          <a:p>
            <a:endParaRPr lang="en-US"/>
          </a:p>
        </p:txBody>
      </p:sp>
      <p:cxnSp>
        <p:nvCxnSpPr>
          <p:cNvPr id="12" name="Straight Connector 11">
            <a:extLst>
              <a:ext uri="{FF2B5EF4-FFF2-40B4-BE49-F238E27FC236}">
                <a16:creationId xmlns:a16="http://schemas.microsoft.com/office/drawing/2014/main" id="{0EF352D9-7BCC-436E-8520-E9D0BAAA18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19107" y="2085703"/>
            <a:ext cx="267462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5" name="Rectangle 1">
            <a:extLst>
              <a:ext uri="{FF2B5EF4-FFF2-40B4-BE49-F238E27FC236}">
                <a16:creationId xmlns:a16="http://schemas.microsoft.com/office/drawing/2014/main" id="{04D67FCD-3C64-B546-8F85-CE8026965FA6}"/>
              </a:ext>
            </a:extLst>
          </p:cNvPr>
          <p:cNvSpPr>
            <a:spLocks noChangeArrowheads="1"/>
          </p:cNvSpPr>
          <p:nvPr/>
        </p:nvSpPr>
        <p:spPr bwMode="auto">
          <a:xfrm>
            <a:off x="5894613" y="2198914"/>
            <a:ext cx="2767693" cy="367018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45720" rIns="0" bIns="45720" numCol="1" rtlCol="0" anchorCtr="0" compatLnSpc="1">
            <a:prstTxWarp prst="textNoShape">
              <a:avLst/>
            </a:prstTxWarp>
            <a:normAutofit/>
          </a:bodyPr>
          <a:lstStyle/>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r>
              <a:rPr kumimoji="0" lang="en-US" altLang="en-US" sz="1400" b="1" i="0" u="none" strike="noStrike" cap="none" normalizeH="0" baseline="0">
                <a:ln>
                  <a:noFill/>
                </a:ln>
                <a:solidFill>
                  <a:schemeClr val="tx1">
                    <a:lumMod val="75000"/>
                    <a:lumOff val="25000"/>
                  </a:schemeClr>
                </a:solidFill>
                <a:effectLst/>
              </a:rPr>
              <a:t>The Candidate</a:t>
            </a:r>
            <a:endParaRPr kumimoji="0" lang="en-US" altLang="en-US" sz="1400" b="0" i="0" u="none" strike="noStrike" cap="none" normalizeH="0" baseline="0">
              <a:ln>
                <a:noFill/>
              </a:ln>
              <a:solidFill>
                <a:schemeClr val="tx1">
                  <a:lumMod val="75000"/>
                  <a:lumOff val="25000"/>
                </a:schemeClr>
              </a:solidFill>
              <a:effectLst/>
            </a:endParaRPr>
          </a:p>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r>
              <a:rPr kumimoji="0" lang="en-US" altLang="en-US" sz="1400" b="0" i="0" u="none" strike="noStrike" cap="none" normalizeH="0" baseline="0">
                <a:ln>
                  <a:noFill/>
                </a:ln>
                <a:solidFill>
                  <a:schemeClr val="tx1">
                    <a:lumMod val="75000"/>
                    <a:lumOff val="25000"/>
                  </a:schemeClr>
                </a:solidFill>
                <a:effectLst/>
              </a:rPr>
              <a:t>Panels will assess the candidate’s </a:t>
            </a:r>
            <a:r>
              <a:rPr kumimoji="0" lang="en-US" altLang="en-US" sz="1400" b="1" i="0" u="none" strike="noStrike" cap="none" normalizeH="0" baseline="0">
                <a:ln>
                  <a:noFill/>
                </a:ln>
                <a:solidFill>
                  <a:schemeClr val="tx1">
                    <a:lumMod val="75000"/>
                    <a:lumOff val="25000"/>
                  </a:schemeClr>
                </a:solidFill>
                <a:effectLst/>
              </a:rPr>
              <a:t>preparedness for research </a:t>
            </a:r>
            <a:r>
              <a:rPr kumimoji="0" lang="en-US" altLang="en-US" sz="1400" b="0" i="0" u="none" strike="noStrike" cap="none" normalizeH="0" baseline="0">
                <a:ln>
                  <a:noFill/>
                </a:ln>
                <a:solidFill>
                  <a:schemeClr val="tx1">
                    <a:lumMod val="75000"/>
                    <a:lumOff val="25000"/>
                  </a:schemeClr>
                </a:solidFill>
                <a:effectLst/>
              </a:rPr>
              <a:t>based on (i) career information provided in the application (including information on marks achieved so far as reported in the references and/or transcripts), as well as any relevant practical or professional achievement, (ii) references, (iii) relevant previous experience (academic and professional) including technical competence such as language skills, and (iv) how the programme of study will contribute to their long-term career plans. </a:t>
            </a:r>
          </a:p>
          <a:p>
            <a:pPr marL="0" marR="0" lvl="0" indent="0" defTabSz="914400" fontAlgn="base">
              <a:lnSpc>
                <a:spcPct val="90000"/>
              </a:lnSpc>
              <a:spcBef>
                <a:spcPct val="0"/>
              </a:spcBef>
              <a:spcAft>
                <a:spcPts val="600"/>
              </a:spcAft>
              <a:buClr>
                <a:schemeClr val="accent1"/>
              </a:buClr>
              <a:buSzTx/>
              <a:buFont typeface="Calibri" panose="020F0502020204030204" pitchFamily="34" charset="0"/>
              <a:buNone/>
              <a:tabLst/>
            </a:pPr>
            <a:endParaRPr kumimoji="0" lang="en-US" altLang="en-US" sz="1400" b="0" i="0" u="none" strike="noStrike" cap="none" normalizeH="0" baseline="0">
              <a:ln>
                <a:noFill/>
              </a:ln>
              <a:solidFill>
                <a:schemeClr val="tx1">
                  <a:lumMod val="75000"/>
                  <a:lumOff val="25000"/>
                </a:schemeClr>
              </a:solidFill>
              <a:effectLst/>
            </a:endParaRPr>
          </a:p>
        </p:txBody>
      </p:sp>
      <p:sp>
        <p:nvSpPr>
          <p:cNvPr id="14" name="Rectangle 13">
            <a:extLst>
              <a:ext uri="{FF2B5EF4-FFF2-40B4-BE49-F238E27FC236}">
                <a16:creationId xmlns:a16="http://schemas.microsoft.com/office/drawing/2014/main" id="{3EEBA64A-08C9-4EE7-A7DD-C4309E575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0DA644F7-E61C-4BDD-9510-112510F64F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4" name="Content Placeholder 3">
            <a:extLst>
              <a:ext uri="{FF2B5EF4-FFF2-40B4-BE49-F238E27FC236}">
                <a16:creationId xmlns:a16="http://schemas.microsoft.com/office/drawing/2014/main" id="{08236F12-D28A-754E-BD56-87E09344E14F}"/>
              </a:ext>
            </a:extLst>
          </p:cNvPr>
          <p:cNvGraphicFramePr>
            <a:graphicFrameLocks noGrp="1"/>
          </p:cNvGraphicFramePr>
          <p:nvPr>
            <p:ph idx="1"/>
            <p:extLst>
              <p:ext uri="{D42A27DB-BD31-4B8C-83A1-F6EECF244321}">
                <p14:modId xmlns:p14="http://schemas.microsoft.com/office/powerpoint/2010/main" val="4196583330"/>
              </p:ext>
            </p:extLst>
          </p:nvPr>
        </p:nvGraphicFramePr>
        <p:xfrm>
          <a:off x="475499" y="826900"/>
          <a:ext cx="5182352" cy="5213167"/>
        </p:xfrm>
        <a:graphic>
          <a:graphicData uri="http://schemas.openxmlformats.org/drawingml/2006/table">
            <a:tbl>
              <a:tblPr firstRow="1" firstCol="1" bandRow="1"/>
              <a:tblGrid>
                <a:gridCol w="712028">
                  <a:extLst>
                    <a:ext uri="{9D8B030D-6E8A-4147-A177-3AD203B41FA5}">
                      <a16:colId xmlns:a16="http://schemas.microsoft.com/office/drawing/2014/main" val="818363784"/>
                    </a:ext>
                  </a:extLst>
                </a:gridCol>
                <a:gridCol w="4470324">
                  <a:extLst>
                    <a:ext uri="{9D8B030D-6E8A-4147-A177-3AD203B41FA5}">
                      <a16:colId xmlns:a16="http://schemas.microsoft.com/office/drawing/2014/main" val="4207908295"/>
                    </a:ext>
                  </a:extLst>
                </a:gridCol>
              </a:tblGrid>
              <a:tr h="240185">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Grade </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Descriptor</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3955199"/>
                  </a:ext>
                </a:extLst>
              </a:tr>
              <a:tr h="2733948">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9-10</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An outstanding candidate with strong evidence of exceptional academic, practical, or professional achievement. Candidates in this zone would typically have achieved a high first/ Distinction, predominantly in the range 75-80, and in some cases at 80+ (or clear evidence that they have the potential to reach that level). Candidates in this zone will often have been awarded academic, artistic, professional or other prizes. If appropriate impressive professional or practical experience is outlined in detail. Excellent references discuss in detail the candidate’s high-calibre intellectual background, suitability for research, and research skills. Candidate demonstrates excellent potential for original independent research and a strong sense of the importance of doctoral study to their career development. To be funded as a matter of priority.</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3359594"/>
                  </a:ext>
                </a:extLst>
              </a:tr>
              <a:tr h="1966636">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7-8</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GB" sz="1300" b="0" i="0" u="none" strike="noStrike">
                          <a:effectLst/>
                          <a:latin typeface="Franklin Gothic Book" panose="020B0503020102020204" pitchFamily="34" charset="0"/>
                          <a:ea typeface="Times New Roman" panose="02020603050405020304" pitchFamily="18" charset="0"/>
                          <a:cs typeface="Arial" panose="020B0604020202020204" pitchFamily="34" charset="0"/>
                        </a:rPr>
                        <a:t>A very strong candidate with excellent academic, practical, or professional achievement. Candidates in this zone would typically have achieved a first class/ Distinction, predominantly in the range 70-75 (or clear evidence that they have the potential to reach that level). If appropriate good professional or practical experience is outlined. References are strong and discuss the candidate’s ability and suitability for research. Candidate shows good potential for original independent research and a sense of the importance of doctoral study to their career development. Worth considering for funding.</a:t>
                      </a:r>
                      <a:endParaRPr lang="en-GB" sz="1900" b="0" i="0" u="none" strike="noStrike">
                        <a:effectLst/>
                        <a:latin typeface="Arial" panose="020B0604020202020204" pitchFamily="34" charset="0"/>
                      </a:endParaRPr>
                    </a:p>
                  </a:txBody>
                  <a:tcPr marL="71935" marR="71935" marT="999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366519"/>
                  </a:ext>
                </a:extLst>
              </a:tr>
            </a:tbl>
          </a:graphicData>
        </a:graphic>
      </p:graphicFrame>
    </p:spTree>
    <p:extLst>
      <p:ext uri="{BB962C8B-B14F-4D97-AF65-F5344CB8AC3E}">
        <p14:creationId xmlns:p14="http://schemas.microsoft.com/office/powerpoint/2010/main" val="1278835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98B-B910-6E45-B405-D53A7D0D2E33}"/>
              </a:ext>
            </a:extLst>
          </p:cNvPr>
          <p:cNvSpPr>
            <a:spLocks noGrp="1"/>
          </p:cNvSpPr>
          <p:nvPr>
            <p:ph type="title"/>
          </p:nvPr>
        </p:nvSpPr>
        <p:spPr/>
        <p:txBody>
          <a:bodyPr/>
          <a:lstStyle/>
          <a:p>
            <a:r>
              <a:rPr lang="en-US" dirty="0"/>
              <a:t>References – important!!</a:t>
            </a:r>
          </a:p>
        </p:txBody>
      </p:sp>
      <p:sp>
        <p:nvSpPr>
          <p:cNvPr id="3" name="Content Placeholder 2">
            <a:extLst>
              <a:ext uri="{FF2B5EF4-FFF2-40B4-BE49-F238E27FC236}">
                <a16:creationId xmlns:a16="http://schemas.microsoft.com/office/drawing/2014/main" id="{A64C8B35-9E17-B641-AEC9-14AE5A693E4F}"/>
              </a:ext>
            </a:extLst>
          </p:cNvPr>
          <p:cNvSpPr>
            <a:spLocks noGrp="1"/>
          </p:cNvSpPr>
          <p:nvPr>
            <p:ph idx="1"/>
          </p:nvPr>
        </p:nvSpPr>
        <p:spPr/>
        <p:txBody>
          <a:bodyPr/>
          <a:lstStyle/>
          <a:p>
            <a:r>
              <a:rPr lang="en-US" dirty="0"/>
              <a:t>Ensure that they refer to ‘fit’ </a:t>
            </a:r>
          </a:p>
          <a:p>
            <a:r>
              <a:rPr lang="en-US" dirty="0"/>
              <a:t>Ensure that they refer to your track record and ability to </a:t>
            </a:r>
            <a:r>
              <a:rPr lang="en-US"/>
              <a:t>undertake research </a:t>
            </a:r>
            <a:endParaRPr lang="en-US" dirty="0"/>
          </a:p>
          <a:p>
            <a:r>
              <a:rPr lang="en-US" dirty="0"/>
              <a:t>Ensure that they outline any experience that may be relevant and important to your application </a:t>
            </a:r>
          </a:p>
          <a:p>
            <a:r>
              <a:rPr lang="en-US" dirty="0"/>
              <a:t>Ensure that they discuss your project and its importance </a:t>
            </a:r>
          </a:p>
          <a:p>
            <a:r>
              <a:rPr lang="en-US" dirty="0"/>
              <a:t>If you are an international student, ensure they explain anything particular to your qualification </a:t>
            </a:r>
          </a:p>
        </p:txBody>
      </p:sp>
    </p:spTree>
    <p:extLst>
      <p:ext uri="{BB962C8B-B14F-4D97-AF65-F5344CB8AC3E}">
        <p14:creationId xmlns:p14="http://schemas.microsoft.com/office/powerpoint/2010/main" val="664312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Contacts	</a:t>
            </a:r>
          </a:p>
        </p:txBody>
      </p:sp>
      <p:sp>
        <p:nvSpPr>
          <p:cNvPr id="3" name="Content Placeholder 2"/>
          <p:cNvSpPr>
            <a:spLocks noGrp="1"/>
          </p:cNvSpPr>
          <p:nvPr>
            <p:ph idx="1"/>
          </p:nvPr>
        </p:nvSpPr>
        <p:spPr/>
        <p:txBody>
          <a:bodyPr/>
          <a:lstStyle/>
          <a:p>
            <a:r>
              <a:rPr lang="en-GB" dirty="0"/>
              <a:t>DTP Director: </a:t>
            </a:r>
            <a:r>
              <a:rPr lang="en-GB" dirty="0">
                <a:hlinkClick r:id="rId2"/>
              </a:rPr>
              <a:t>Jerome.degroot@Manchester.ac.uk</a:t>
            </a:r>
            <a:r>
              <a:rPr lang="en-GB" dirty="0"/>
              <a:t> </a:t>
            </a:r>
          </a:p>
          <a:p>
            <a:r>
              <a:rPr lang="en-GB" dirty="0"/>
              <a:t>DTP Manager: </a:t>
            </a:r>
            <a:r>
              <a:rPr lang="en-GB" dirty="0">
                <a:hlinkClick r:id="rId3"/>
              </a:rPr>
              <a:t>Carole.arrowsmith@Manchester.ac.uk</a:t>
            </a:r>
            <a:endParaRPr lang="en-GB" dirty="0"/>
          </a:p>
          <a:p>
            <a:r>
              <a:rPr lang="en-GB" dirty="0"/>
              <a:t>DTP Administrator: Francesca </a:t>
            </a:r>
            <a:r>
              <a:rPr lang="en-GB" dirty="0" err="1"/>
              <a:t>Roncoli</a:t>
            </a:r>
            <a:r>
              <a:rPr lang="en-GB" dirty="0"/>
              <a:t> via </a:t>
            </a:r>
            <a:r>
              <a:rPr lang="en-GB" dirty="0">
                <a:hlinkClick r:id="rId4"/>
              </a:rPr>
              <a:t>NWCDTP@Manchester.ac.uk</a:t>
            </a:r>
            <a:r>
              <a:rPr lang="en-GB" dirty="0"/>
              <a:t> </a:t>
            </a:r>
          </a:p>
          <a:p>
            <a:r>
              <a:rPr lang="en-GB" dirty="0"/>
              <a:t>DTP Placement Officer: </a:t>
            </a:r>
            <a:r>
              <a:rPr lang="en-GB" dirty="0">
                <a:hlinkClick r:id="rId5"/>
              </a:rPr>
              <a:t>beth.taylor@Manchester.ac.uk</a:t>
            </a:r>
            <a:endParaRPr lang="en-GB" dirty="0"/>
          </a:p>
          <a:p>
            <a:r>
              <a:rPr lang="en-GB" dirty="0"/>
              <a:t>EDI Advocate: </a:t>
            </a:r>
            <a:r>
              <a:rPr lang="en-GB" dirty="0">
                <a:hlinkClick r:id="rId6"/>
              </a:rPr>
              <a:t>H.J.Helm@edu.salford.ac.uk</a:t>
            </a:r>
            <a:r>
              <a:rPr lang="en-GB" dirty="0"/>
              <a:t> </a:t>
            </a:r>
          </a:p>
          <a:p>
            <a:endParaRPr lang="en-GB" dirty="0"/>
          </a:p>
          <a:p>
            <a:r>
              <a:rPr lang="en-GB" dirty="0"/>
              <a:t>Website: </a:t>
            </a:r>
            <a:r>
              <a:rPr lang="en-GB" dirty="0">
                <a:hlinkClick r:id="rId7"/>
              </a:rPr>
              <a:t>www.nwcdtp@Manchester.ac.uk</a:t>
            </a:r>
            <a:endParaRPr lang="en-GB" dirty="0"/>
          </a:p>
          <a:p>
            <a:r>
              <a:rPr lang="en-GB" dirty="0"/>
              <a:t>Twitter: @NWC_DTP</a:t>
            </a:r>
          </a:p>
        </p:txBody>
      </p:sp>
    </p:spTree>
    <p:extLst>
      <p:ext uri="{BB962C8B-B14F-4D97-AF65-F5344CB8AC3E}">
        <p14:creationId xmlns:p14="http://schemas.microsoft.com/office/powerpoint/2010/main" val="252444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7A399-49B9-7740-B370-830D3A3DEAAF}"/>
              </a:ext>
            </a:extLst>
          </p:cNvPr>
          <p:cNvSpPr>
            <a:spLocks noGrp="1"/>
          </p:cNvSpPr>
          <p:nvPr>
            <p:ph type="title"/>
          </p:nvPr>
        </p:nvSpPr>
        <p:spPr/>
        <p:txBody>
          <a:bodyPr/>
          <a:lstStyle/>
          <a:p>
            <a:r>
              <a:rPr lang="en-US" dirty="0"/>
              <a:t>What is the NWCDTP? </a:t>
            </a:r>
          </a:p>
        </p:txBody>
      </p:sp>
      <p:sp>
        <p:nvSpPr>
          <p:cNvPr id="3" name="Content Placeholder 2">
            <a:extLst>
              <a:ext uri="{FF2B5EF4-FFF2-40B4-BE49-F238E27FC236}">
                <a16:creationId xmlns:a16="http://schemas.microsoft.com/office/drawing/2014/main" id="{CA320C96-DDB9-DF4A-93B7-9862D60F3834}"/>
              </a:ext>
            </a:extLst>
          </p:cNvPr>
          <p:cNvSpPr>
            <a:spLocks noGrp="1"/>
          </p:cNvSpPr>
          <p:nvPr>
            <p:ph idx="1"/>
          </p:nvPr>
        </p:nvSpPr>
        <p:spPr/>
        <p:txBody>
          <a:bodyPr/>
          <a:lstStyle/>
          <a:p>
            <a:r>
              <a:rPr lang="en-US" dirty="0"/>
              <a:t>We fund doctoral training in the North-West</a:t>
            </a:r>
          </a:p>
          <a:p>
            <a:r>
              <a:rPr lang="en-US" dirty="0"/>
              <a:t>Our institutions are: Liverpool, MMU, Salford, </a:t>
            </a:r>
            <a:r>
              <a:rPr lang="en-US" dirty="0" err="1"/>
              <a:t>Keele</a:t>
            </a:r>
            <a:r>
              <a:rPr lang="en-US" dirty="0"/>
              <a:t>, Lancaster, RNCM, Manchester</a:t>
            </a:r>
          </a:p>
          <a:p>
            <a:r>
              <a:rPr lang="en-US" dirty="0"/>
              <a:t>Our key partners are: BBC, British Library, FACT, </a:t>
            </a:r>
            <a:r>
              <a:rPr lang="en-US" dirty="0" err="1"/>
              <a:t>FutureEverything</a:t>
            </a:r>
            <a:r>
              <a:rPr lang="en-US" dirty="0"/>
              <a:t>, HOME, Science and Industry Museum, Tate, Opera North, Staffordshire and Stoke-on-Trent archives</a:t>
            </a:r>
          </a:p>
          <a:p>
            <a:endParaRPr lang="en-US" dirty="0"/>
          </a:p>
          <a:p>
            <a:r>
              <a:rPr lang="en-US" dirty="0"/>
              <a:t>Information here: </a:t>
            </a:r>
            <a:r>
              <a:rPr lang="en-US" dirty="0">
                <a:hlinkClick r:id="rId2"/>
              </a:rPr>
              <a:t>http://www.nwcdtp.ac.uk/funding-prospective-students/</a:t>
            </a:r>
            <a:r>
              <a:rPr lang="en-US" dirty="0"/>
              <a:t> </a:t>
            </a:r>
          </a:p>
          <a:p>
            <a:endParaRPr lang="en-US" dirty="0"/>
          </a:p>
          <a:p>
            <a:endParaRPr lang="en-US" dirty="0"/>
          </a:p>
        </p:txBody>
      </p:sp>
    </p:spTree>
    <p:extLst>
      <p:ext uri="{BB962C8B-B14F-4D97-AF65-F5344CB8AC3E}">
        <p14:creationId xmlns:p14="http://schemas.microsoft.com/office/powerpoint/2010/main" val="157642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E486-94AD-D54D-BD92-B4242739BF4C}"/>
              </a:ext>
            </a:extLst>
          </p:cNvPr>
          <p:cNvSpPr>
            <a:spLocks noGrp="1"/>
          </p:cNvSpPr>
          <p:nvPr>
            <p:ph type="title"/>
          </p:nvPr>
        </p:nvSpPr>
        <p:spPr/>
        <p:txBody>
          <a:bodyPr/>
          <a:lstStyle/>
          <a:p>
            <a:r>
              <a:rPr lang="en-US" dirty="0"/>
              <a:t>The support we offer </a:t>
            </a:r>
          </a:p>
        </p:txBody>
      </p:sp>
      <p:sp>
        <p:nvSpPr>
          <p:cNvPr id="3" name="Content Placeholder 2">
            <a:extLst>
              <a:ext uri="{FF2B5EF4-FFF2-40B4-BE49-F238E27FC236}">
                <a16:creationId xmlns:a16="http://schemas.microsoft.com/office/drawing/2014/main" id="{3993CC61-3F02-AE43-A60B-8B2B8F86424A}"/>
              </a:ext>
            </a:extLst>
          </p:cNvPr>
          <p:cNvSpPr>
            <a:spLocks noGrp="1"/>
          </p:cNvSpPr>
          <p:nvPr>
            <p:ph idx="1"/>
          </p:nvPr>
        </p:nvSpPr>
        <p:spPr/>
        <p:txBody>
          <a:bodyPr/>
          <a:lstStyle/>
          <a:p>
            <a:pPr lvl="0"/>
            <a:r>
              <a:rPr lang="en-GB" dirty="0"/>
              <a:t>The payment of approved fees to the institution </a:t>
            </a:r>
          </a:p>
          <a:p>
            <a:pPr lvl="0"/>
            <a:r>
              <a:rPr lang="en-GB" dirty="0"/>
              <a:t>A maintenance grant </a:t>
            </a:r>
          </a:p>
        </p:txBody>
      </p:sp>
    </p:spTree>
    <p:extLst>
      <p:ext uri="{BB962C8B-B14F-4D97-AF65-F5344CB8AC3E}">
        <p14:creationId xmlns:p14="http://schemas.microsoft.com/office/powerpoint/2010/main" val="36513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9A3E-B5EA-9E4D-983D-65E411C13085}"/>
              </a:ext>
            </a:extLst>
          </p:cNvPr>
          <p:cNvSpPr>
            <a:spLocks noGrp="1"/>
          </p:cNvSpPr>
          <p:nvPr>
            <p:ph type="title"/>
          </p:nvPr>
        </p:nvSpPr>
        <p:spPr/>
        <p:txBody>
          <a:bodyPr/>
          <a:lstStyle/>
          <a:p>
            <a:r>
              <a:rPr lang="en-US" dirty="0"/>
              <a:t>Outline </a:t>
            </a:r>
          </a:p>
        </p:txBody>
      </p:sp>
      <p:sp>
        <p:nvSpPr>
          <p:cNvPr id="3" name="Content Placeholder 2">
            <a:extLst>
              <a:ext uri="{FF2B5EF4-FFF2-40B4-BE49-F238E27FC236}">
                <a16:creationId xmlns:a16="http://schemas.microsoft.com/office/drawing/2014/main" id="{E22C48BE-33B5-B742-959C-6E5324292B34}"/>
              </a:ext>
            </a:extLst>
          </p:cNvPr>
          <p:cNvSpPr>
            <a:spLocks noGrp="1"/>
          </p:cNvSpPr>
          <p:nvPr>
            <p:ph idx="1"/>
          </p:nvPr>
        </p:nvSpPr>
        <p:spPr/>
        <p:txBody>
          <a:bodyPr>
            <a:normAutofit fontScale="70000" lnSpcReduction="20000"/>
          </a:bodyPr>
          <a:lstStyle/>
          <a:p>
            <a:r>
              <a:rPr lang="en-GB" b="1" dirty="0"/>
              <a:t>+2 Scheme (Two/ Four PT years Doctoral Study – For current first year students only)</a:t>
            </a:r>
            <a:endParaRPr lang="en-GB" dirty="0"/>
          </a:p>
          <a:p>
            <a:r>
              <a:rPr lang="en-GB" dirty="0"/>
              <a:t>This scheme will provide support for up to two years of full time study, or four years of part-time study for students who are currently registered on the first year of a programme leading to the award of a doctoral degree</a:t>
            </a:r>
            <a:r>
              <a:rPr lang="en-GB" b="1" dirty="0"/>
              <a:t>. </a:t>
            </a:r>
            <a:r>
              <a:rPr lang="en-GB" dirty="0"/>
              <a:t>Students in their second or third year will not be eligible for funding.</a:t>
            </a:r>
          </a:p>
          <a:p>
            <a:r>
              <a:rPr lang="en-GB" b="1" dirty="0"/>
              <a:t>+3 Scheme (Three/ Six PT years Doctoral Study)</a:t>
            </a:r>
            <a:endParaRPr lang="en-GB" dirty="0"/>
          </a:p>
          <a:p>
            <a:r>
              <a:rPr lang="en-GB" dirty="0"/>
              <a:t>This scheme will provide support for up to three years of full-time study, or six years of part-time study, on a programme leading to the award of a doctoral degree.</a:t>
            </a:r>
          </a:p>
          <a:p>
            <a:r>
              <a:rPr lang="en-GB" dirty="0"/>
              <a:t> </a:t>
            </a:r>
          </a:p>
          <a:p>
            <a:r>
              <a:rPr lang="en-GB" u="sng" dirty="0"/>
              <a:t>Note</a:t>
            </a:r>
            <a:r>
              <a:rPr lang="en-GB" dirty="0"/>
              <a:t>: In most cases studentships will be awarded for 3 years initially (or 6 years part-time), but applicants can apply to extend the funded period to 3.5 or 4 years (or part-time equivalent), if their project:</a:t>
            </a:r>
          </a:p>
          <a:p>
            <a:pPr lvl="0"/>
            <a:r>
              <a:rPr lang="en-GB" dirty="0"/>
              <a:t>Involves a period of intensive skills development (e.g. difficult language learning) identified at application or during the first year of funding (in discussion with the supervisory team) </a:t>
            </a:r>
          </a:p>
          <a:p>
            <a:pPr lvl="0"/>
            <a:r>
              <a:rPr lang="en-GB" dirty="0"/>
              <a:t>Involves additional or complex methodologies requiring additional training identified during the first year of funding (in discussion with the supervisory team)  </a:t>
            </a:r>
          </a:p>
          <a:p>
            <a:pPr lvl="0"/>
            <a:r>
              <a:rPr lang="en-GB" dirty="0"/>
              <a:t>Includes a </a:t>
            </a:r>
            <a:r>
              <a:rPr lang="en-GB" b="1" dirty="0"/>
              <a:t>placement</a:t>
            </a:r>
            <a:r>
              <a:rPr lang="en-GB" dirty="0"/>
              <a:t> with a partner organisation applied for at any point during the funded period. </a:t>
            </a:r>
          </a:p>
          <a:p>
            <a:endParaRPr lang="en-US" dirty="0"/>
          </a:p>
        </p:txBody>
      </p:sp>
    </p:spTree>
    <p:extLst>
      <p:ext uri="{BB962C8B-B14F-4D97-AF65-F5344CB8AC3E}">
        <p14:creationId xmlns:p14="http://schemas.microsoft.com/office/powerpoint/2010/main" val="2717974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6245-73D6-9948-8954-A86A5208843B}"/>
              </a:ext>
            </a:extLst>
          </p:cNvPr>
          <p:cNvSpPr>
            <a:spLocks noGrp="1"/>
          </p:cNvSpPr>
          <p:nvPr>
            <p:ph type="title"/>
          </p:nvPr>
        </p:nvSpPr>
        <p:spPr/>
        <p:txBody>
          <a:bodyPr/>
          <a:lstStyle/>
          <a:p>
            <a:r>
              <a:rPr lang="en-US" dirty="0"/>
              <a:t>How it works</a:t>
            </a:r>
          </a:p>
        </p:txBody>
      </p:sp>
      <p:sp>
        <p:nvSpPr>
          <p:cNvPr id="3" name="Content Placeholder 2">
            <a:extLst>
              <a:ext uri="{FF2B5EF4-FFF2-40B4-BE49-F238E27FC236}">
                <a16:creationId xmlns:a16="http://schemas.microsoft.com/office/drawing/2014/main" id="{0AA6B47B-3708-9E41-A5E0-FB8B11CD74D3}"/>
              </a:ext>
            </a:extLst>
          </p:cNvPr>
          <p:cNvSpPr>
            <a:spLocks noGrp="1"/>
          </p:cNvSpPr>
          <p:nvPr>
            <p:ph idx="1"/>
          </p:nvPr>
        </p:nvSpPr>
        <p:spPr/>
        <p:txBody>
          <a:bodyPr/>
          <a:lstStyle/>
          <a:p>
            <a:r>
              <a:rPr lang="en-US" dirty="0"/>
              <a:t>Students apply to an institution, and then to the NWCDTP</a:t>
            </a:r>
          </a:p>
          <a:p>
            <a:r>
              <a:rPr lang="en-US" dirty="0"/>
              <a:t>The institution nominates a certain number of students per Pathway (we have 15 Pathways)</a:t>
            </a:r>
          </a:p>
          <a:p>
            <a:r>
              <a:rPr lang="en-US" dirty="0"/>
              <a:t>Pathway committees made up of representatives from each institution then nominate a certain number of students to a final allocation committee</a:t>
            </a:r>
          </a:p>
          <a:p>
            <a:r>
              <a:rPr lang="en-US" dirty="0"/>
              <a:t>This committee makes final decisions</a:t>
            </a:r>
          </a:p>
          <a:p>
            <a:r>
              <a:rPr lang="en-US" dirty="0">
                <a:hlinkClick r:id="rId2"/>
              </a:rPr>
              <a:t>http://www.nwcdtp.ac.uk/funding-prospective-students/pathways/</a:t>
            </a:r>
            <a:r>
              <a:rPr lang="en-US" dirty="0"/>
              <a:t> </a:t>
            </a:r>
          </a:p>
        </p:txBody>
      </p:sp>
    </p:spTree>
    <p:extLst>
      <p:ext uri="{BB962C8B-B14F-4D97-AF65-F5344CB8AC3E}">
        <p14:creationId xmlns:p14="http://schemas.microsoft.com/office/powerpoint/2010/main" val="357854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51D9-6643-4341-810E-C4751212DB8E}"/>
              </a:ext>
            </a:extLst>
          </p:cNvPr>
          <p:cNvSpPr>
            <a:spLocks noGrp="1"/>
          </p:cNvSpPr>
          <p:nvPr>
            <p:ph type="title"/>
          </p:nvPr>
        </p:nvSpPr>
        <p:spPr/>
        <p:txBody>
          <a:bodyPr/>
          <a:lstStyle/>
          <a:p>
            <a:r>
              <a:rPr lang="en-US" dirty="0"/>
              <a:t>Recruitment timetable</a:t>
            </a:r>
          </a:p>
        </p:txBody>
      </p:sp>
      <p:sp>
        <p:nvSpPr>
          <p:cNvPr id="3" name="Content Placeholder 2">
            <a:extLst>
              <a:ext uri="{FF2B5EF4-FFF2-40B4-BE49-F238E27FC236}">
                <a16:creationId xmlns:a16="http://schemas.microsoft.com/office/drawing/2014/main" id="{FDE98C40-AA9C-2A47-B12A-00AD9987351F}"/>
              </a:ext>
            </a:extLst>
          </p:cNvPr>
          <p:cNvSpPr>
            <a:spLocks noGrp="1"/>
          </p:cNvSpPr>
          <p:nvPr>
            <p:ph idx="1"/>
          </p:nvPr>
        </p:nvSpPr>
        <p:spPr/>
        <p:txBody>
          <a:bodyPr/>
          <a:lstStyle/>
          <a:p>
            <a:r>
              <a:rPr lang="en-GB" dirty="0"/>
              <a:t>The deadline for applications to be submitted is 5pm GMT on </a:t>
            </a:r>
            <a:r>
              <a:rPr lang="en-GB" b="1" dirty="0"/>
              <a:t>3 February 2024</a:t>
            </a:r>
            <a:r>
              <a:rPr lang="en-GB" dirty="0"/>
              <a:t>.</a:t>
            </a:r>
          </a:p>
          <a:p>
            <a:r>
              <a:rPr lang="en-GB" dirty="0"/>
              <a:t>To apply for an award, candidates must have applied for a place on a programme at ONE of the seven NWCDTP institutions by </a:t>
            </a:r>
            <a:r>
              <a:rPr lang="en-GB" b="1" dirty="0"/>
              <a:t>13 January 2024</a:t>
            </a:r>
            <a:r>
              <a:rPr lang="en-GB" dirty="0"/>
              <a:t> – Please note some institutions may have earlier deadlines.</a:t>
            </a:r>
          </a:p>
          <a:p>
            <a:r>
              <a:rPr lang="en-GB" dirty="0"/>
              <a:t>Candidates must submit a NWCDTP Funding Application by </a:t>
            </a:r>
            <a:r>
              <a:rPr lang="en-GB" b="1" dirty="0"/>
              <a:t>3 February 2024</a:t>
            </a:r>
            <a:r>
              <a:rPr lang="en-GB" dirty="0"/>
              <a:t> (5pm) in order to be considered.</a:t>
            </a:r>
          </a:p>
          <a:p>
            <a:r>
              <a:rPr lang="en-GB" dirty="0"/>
              <a:t>The Studentship Allocation Committee will take place in April </a:t>
            </a:r>
            <a:r>
              <a:rPr lang="en-GB" b="1" dirty="0"/>
              <a:t>2024. </a:t>
            </a:r>
            <a:r>
              <a:rPr lang="en-GB" dirty="0"/>
              <a:t>Students will start their PhD in </a:t>
            </a:r>
            <a:r>
              <a:rPr lang="en-GB" b="1" dirty="0"/>
              <a:t>September 2024</a:t>
            </a:r>
            <a:r>
              <a:rPr lang="en-GB" dirty="0"/>
              <a:t>.</a:t>
            </a:r>
          </a:p>
          <a:p>
            <a:pPr marL="0" indent="0">
              <a:buNone/>
            </a:pPr>
            <a:endParaRPr lang="en-US" dirty="0"/>
          </a:p>
        </p:txBody>
      </p:sp>
    </p:spTree>
    <p:extLst>
      <p:ext uri="{BB962C8B-B14F-4D97-AF65-F5344CB8AC3E}">
        <p14:creationId xmlns:p14="http://schemas.microsoft.com/office/powerpoint/2010/main" val="262205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E139-79C6-6D4E-8410-BC707D954015}"/>
              </a:ext>
            </a:extLst>
          </p:cNvPr>
          <p:cNvSpPr>
            <a:spLocks noGrp="1"/>
          </p:cNvSpPr>
          <p:nvPr>
            <p:ph type="title"/>
          </p:nvPr>
        </p:nvSpPr>
        <p:spPr/>
        <p:txBody>
          <a:bodyPr/>
          <a:lstStyle/>
          <a:p>
            <a:r>
              <a:rPr lang="en-US" dirty="0"/>
              <a:t>Eligibility </a:t>
            </a:r>
          </a:p>
        </p:txBody>
      </p:sp>
      <p:sp>
        <p:nvSpPr>
          <p:cNvPr id="3" name="Content Placeholder 2">
            <a:extLst>
              <a:ext uri="{FF2B5EF4-FFF2-40B4-BE49-F238E27FC236}">
                <a16:creationId xmlns:a16="http://schemas.microsoft.com/office/drawing/2014/main" id="{AD7C14BC-DBB5-994C-A350-2202B9B548CE}"/>
              </a:ext>
            </a:extLst>
          </p:cNvPr>
          <p:cNvSpPr>
            <a:spLocks noGrp="1"/>
          </p:cNvSpPr>
          <p:nvPr>
            <p:ph idx="1"/>
          </p:nvPr>
        </p:nvSpPr>
        <p:spPr/>
        <p:txBody>
          <a:bodyPr>
            <a:normAutofit fontScale="92500" lnSpcReduction="20000"/>
          </a:bodyPr>
          <a:lstStyle/>
          <a:p>
            <a:pPr lvl="0"/>
            <a:r>
              <a:rPr lang="en-GB" dirty="0"/>
              <a:t>The NWCDTP is committed to working with applicants from underrepresented communities and those from non-traditional academic backgrounds. You will be able to demonstrate your talent and your experience on the application form, and your </a:t>
            </a:r>
            <a:r>
              <a:rPr lang="en-GB" b="1" dirty="0"/>
              <a:t>referees</a:t>
            </a:r>
            <a:r>
              <a:rPr lang="en-GB" dirty="0"/>
              <a:t> can also provide additional information that we might need to make our decision. </a:t>
            </a:r>
          </a:p>
          <a:p>
            <a:pPr lvl="0"/>
            <a:r>
              <a:rPr lang="en-GB" dirty="0"/>
              <a:t>Successful applicants </a:t>
            </a:r>
            <a:r>
              <a:rPr lang="en-GB" b="1" dirty="0"/>
              <a:t>typically</a:t>
            </a:r>
            <a:r>
              <a:rPr lang="en-GB" dirty="0"/>
              <a:t> have qualifications equivalent to a good honours degree (first or upper second class level) from an academic higher education institution. You should normally possess or be studying for a postgraduate degree. You may also present evidence of practical or professional experience. </a:t>
            </a:r>
          </a:p>
          <a:p>
            <a:pPr lvl="0"/>
            <a:r>
              <a:rPr lang="en-GB" dirty="0"/>
              <a:t>Applicants must be planning to study on an NWCDTP </a:t>
            </a:r>
            <a:r>
              <a:rPr lang="en-GB" b="1" dirty="0"/>
              <a:t>Pathway</a:t>
            </a:r>
            <a:r>
              <a:rPr lang="en-GB" dirty="0"/>
              <a:t> </a:t>
            </a:r>
          </a:p>
          <a:p>
            <a:pPr lvl="0"/>
            <a:r>
              <a:rPr lang="en-GB" dirty="0"/>
              <a:t>Degrees gained outside the UK are recognised. The NWCDTP bases its assessments of qualifications attained outside the UK on the British Council’s NARIC guide. For non-UK qualifications, transcripts in English as well as details in the original language must be provided with the application form. </a:t>
            </a:r>
          </a:p>
          <a:p>
            <a:endParaRPr lang="en-US" dirty="0"/>
          </a:p>
        </p:txBody>
      </p:sp>
    </p:spTree>
    <p:extLst>
      <p:ext uri="{BB962C8B-B14F-4D97-AF65-F5344CB8AC3E}">
        <p14:creationId xmlns:p14="http://schemas.microsoft.com/office/powerpoint/2010/main" val="409370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8953-86E8-EB4F-9716-0E27AE614ED4}"/>
              </a:ext>
            </a:extLst>
          </p:cNvPr>
          <p:cNvSpPr>
            <a:spLocks noGrp="1"/>
          </p:cNvSpPr>
          <p:nvPr>
            <p:ph type="title"/>
          </p:nvPr>
        </p:nvSpPr>
        <p:spPr/>
        <p:txBody>
          <a:bodyPr/>
          <a:lstStyle/>
          <a:p>
            <a:r>
              <a:rPr lang="en-US" dirty="0"/>
              <a:t>Targeted studentships </a:t>
            </a:r>
          </a:p>
        </p:txBody>
      </p:sp>
      <p:sp>
        <p:nvSpPr>
          <p:cNvPr id="3" name="Content Placeholder 2">
            <a:extLst>
              <a:ext uri="{FF2B5EF4-FFF2-40B4-BE49-F238E27FC236}">
                <a16:creationId xmlns:a16="http://schemas.microsoft.com/office/drawing/2014/main" id="{02973AEF-1950-CC4A-AC9F-227F803C5829}"/>
              </a:ext>
            </a:extLst>
          </p:cNvPr>
          <p:cNvSpPr>
            <a:spLocks noGrp="1"/>
          </p:cNvSpPr>
          <p:nvPr>
            <p:ph idx="1"/>
          </p:nvPr>
        </p:nvSpPr>
        <p:spPr/>
        <p:txBody>
          <a:bodyPr/>
          <a:lstStyle/>
          <a:p>
            <a:endParaRPr lang="en-GB" dirty="0"/>
          </a:p>
          <a:p>
            <a:r>
              <a:rPr lang="en-GB" dirty="0"/>
              <a:t>Applicants wishing to apply for one of the ring-fenced studentships will have the opportunity to identify themselves on the application form as wishing to be considered for these targeted studentships. Their applications will be considered as part of the standard award competition and will be subject to the same assessment criteria and schedule</a:t>
            </a:r>
          </a:p>
          <a:p>
            <a:r>
              <a:rPr lang="en-GB" dirty="0">
                <a:hlinkClick r:id="rId2"/>
              </a:rPr>
              <a:t>http://www.nwcdtp.ac.uk/equality-diversity-inclusion-sustainability/</a:t>
            </a:r>
            <a:r>
              <a:rPr lang="en-GB" dirty="0"/>
              <a:t> </a:t>
            </a:r>
            <a:endParaRPr lang="en-US" dirty="0"/>
          </a:p>
        </p:txBody>
      </p:sp>
    </p:spTree>
    <p:extLst>
      <p:ext uri="{BB962C8B-B14F-4D97-AF65-F5344CB8AC3E}">
        <p14:creationId xmlns:p14="http://schemas.microsoft.com/office/powerpoint/2010/main" val="284243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BDEB-9203-258B-560C-48B689DE6554}"/>
              </a:ext>
            </a:extLst>
          </p:cNvPr>
          <p:cNvSpPr>
            <a:spLocks noGrp="1"/>
          </p:cNvSpPr>
          <p:nvPr>
            <p:ph type="title"/>
          </p:nvPr>
        </p:nvSpPr>
        <p:spPr/>
        <p:txBody>
          <a:bodyPr/>
          <a:lstStyle/>
          <a:p>
            <a:r>
              <a:rPr lang="en-US" dirty="0"/>
              <a:t>Targeted studentships </a:t>
            </a:r>
          </a:p>
        </p:txBody>
      </p:sp>
      <p:sp>
        <p:nvSpPr>
          <p:cNvPr id="3" name="Content Placeholder 2">
            <a:extLst>
              <a:ext uri="{FF2B5EF4-FFF2-40B4-BE49-F238E27FC236}">
                <a16:creationId xmlns:a16="http://schemas.microsoft.com/office/drawing/2014/main" id="{30D54DDB-92C7-F180-04F6-E53D3F1451C7}"/>
              </a:ext>
            </a:extLst>
          </p:cNvPr>
          <p:cNvSpPr>
            <a:spLocks noGrp="1"/>
          </p:cNvSpPr>
          <p:nvPr>
            <p:ph idx="1"/>
          </p:nvPr>
        </p:nvSpPr>
        <p:spPr/>
        <p:txBody>
          <a:bodyPr/>
          <a:lstStyle/>
          <a:p>
            <a:endParaRPr lang="en-GB" sz="1800" u="sng" dirty="0">
              <a:solidFill>
                <a:srgbClr val="000000"/>
              </a:solidFill>
              <a:effectLst/>
              <a:latin typeface="Franklin Gothic Book" panose="020B0503020102020204" pitchFamily="34" charset="0"/>
              <a:ea typeface="Times New Roman" panose="02020603050405020304" pitchFamily="18" charset="0"/>
              <a:cs typeface="Arial" panose="020B0604020202020204" pitchFamily="34" charset="0"/>
            </a:endParaRPr>
          </a:p>
          <a:p>
            <a:r>
              <a:rPr lang="en-GB" sz="1800" u="sng" dirty="0">
                <a:solidFill>
                  <a:srgbClr val="000000"/>
                </a:solidFill>
                <a:effectLst/>
                <a:latin typeface="Franklin Gothic Book" panose="020B0503020102020204" pitchFamily="34" charset="0"/>
                <a:ea typeface="Times New Roman" panose="02020603050405020304" pitchFamily="18" charset="0"/>
                <a:cs typeface="Arial" panose="020B0604020202020204" pitchFamily="34" charset="0"/>
              </a:rPr>
              <a:t>Global Majority or Global Majority heritage studentship</a:t>
            </a:r>
            <a:r>
              <a:rPr lang="en-GB" sz="1800" dirty="0">
                <a:solidFill>
                  <a:srgbClr val="000000"/>
                </a:solidFill>
                <a:effectLst/>
                <a:latin typeface="Franklin Gothic Book" panose="020B0503020102020204" pitchFamily="34" charset="0"/>
                <a:ea typeface="Times New Roman" panose="02020603050405020304" pitchFamily="18" charset="0"/>
                <a:cs typeface="Arial" panose="020B0604020202020204" pitchFamily="34" charset="0"/>
              </a:rPr>
              <a:t> – recognising that our PGR cohort does not reflect the diversity of the UK population, this studentship is open to a Global Majority or Global Majority heritage candidate. This studentship is available for Home candidates.</a:t>
            </a:r>
            <a:endParaRPr lang="en-GB"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27368471"/>
      </p:ext>
    </p:extLst>
  </p:cSld>
  <p:clrMapOvr>
    <a:masterClrMapping/>
  </p:clrMapOvr>
</p:sld>
</file>

<file path=ppt/theme/theme1.xml><?xml version="1.0" encoding="utf-8"?>
<a:theme xmlns:a="http://schemas.openxmlformats.org/drawingml/2006/main" name="Retrospec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769511E7E5974E8330A39CAE78267B" ma:contentTypeVersion="7" ma:contentTypeDescription="Create a new document." ma:contentTypeScope="" ma:versionID="0731644ac49acb4a8963e89b3ecbb1da">
  <xsd:schema xmlns:xsd="http://www.w3.org/2001/XMLSchema" xmlns:xs="http://www.w3.org/2001/XMLSchema" xmlns:p="http://schemas.microsoft.com/office/2006/metadata/properties" xmlns:ns3="c12d4cb4-7f5a-4650-95b5-6d7e3861d271" xmlns:ns4="f9656ee7-a5ea-4258-a11d-7188ac35b9e3" targetNamespace="http://schemas.microsoft.com/office/2006/metadata/properties" ma:root="true" ma:fieldsID="c28bb66d71c61c80ce8f48dd3ccee892" ns3:_="" ns4:_="">
    <xsd:import namespace="c12d4cb4-7f5a-4650-95b5-6d7e3861d271"/>
    <xsd:import namespace="f9656ee7-a5ea-4258-a11d-7188ac35b9e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2d4cb4-7f5a-4650-95b5-6d7e3861d2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9656ee7-a5ea-4258-a11d-7188ac35b9e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E7C414-2544-4248-B3CA-41D537CAB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2d4cb4-7f5a-4650-95b5-6d7e3861d271"/>
    <ds:schemaRef ds:uri="f9656ee7-a5ea-4258-a11d-7188ac35b9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034315-2E76-489D-89DF-135463A05B78}">
  <ds:schemaRefs>
    <ds:schemaRef ds:uri="http://schemas.microsoft.com/sharepoint/v3/contenttype/forms"/>
  </ds:schemaRefs>
</ds:datastoreItem>
</file>

<file path=customXml/itemProps3.xml><?xml version="1.0" encoding="utf-8"?>
<ds:datastoreItem xmlns:ds="http://schemas.openxmlformats.org/officeDocument/2006/customXml" ds:itemID="{054E9B43-66B7-4B30-9435-CAFF831778CC}">
  <ds:schemaRefs>
    <ds:schemaRef ds:uri="http://purl.org/dc/terms/"/>
    <ds:schemaRef ds:uri="http://purl.org/dc/dcmitype/"/>
    <ds:schemaRef ds:uri="f9656ee7-a5ea-4258-a11d-7188ac35b9e3"/>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c12d4cb4-7f5a-4650-95b5-6d7e3861d271"/>
  </ds:schemaRefs>
</ds:datastoreItem>
</file>

<file path=docProps/app.xml><?xml version="1.0" encoding="utf-8"?>
<Properties xmlns="http://schemas.openxmlformats.org/officeDocument/2006/extended-properties" xmlns:vt="http://schemas.openxmlformats.org/officeDocument/2006/docPropsVTypes">
  <Template>Retrospect</Template>
  <TotalTime>16760</TotalTime>
  <Words>2204</Words>
  <Application>Microsoft Macintosh PowerPoint</Application>
  <PresentationFormat>On-screen Show (4:3)</PresentationFormat>
  <Paragraphs>137</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Franklin Gothic Book</vt:lpstr>
      <vt:lpstr>Rockwell</vt:lpstr>
      <vt:lpstr>Times New Roman</vt:lpstr>
      <vt:lpstr>Retrospect</vt:lpstr>
      <vt:lpstr>Applicant workshop 2024/25</vt:lpstr>
      <vt:lpstr>What is the NWCDTP? </vt:lpstr>
      <vt:lpstr>The support we offer </vt:lpstr>
      <vt:lpstr>Outline </vt:lpstr>
      <vt:lpstr>How it works</vt:lpstr>
      <vt:lpstr>Recruitment timetable</vt:lpstr>
      <vt:lpstr>Eligibility </vt:lpstr>
      <vt:lpstr>Targeted studentships </vt:lpstr>
      <vt:lpstr>Targeted studentships </vt:lpstr>
      <vt:lpstr>Targeted studentships</vt:lpstr>
      <vt:lpstr>International students </vt:lpstr>
      <vt:lpstr>General application principles</vt:lpstr>
      <vt:lpstr>Your proposal </vt:lpstr>
      <vt:lpstr>Practice as research </vt:lpstr>
      <vt:lpstr>‘Fit’</vt:lpstr>
      <vt:lpstr>PowerPoint Presentation</vt:lpstr>
      <vt:lpstr>PowerPoint Presentation</vt:lpstr>
      <vt:lpstr>References – important!!</vt:lpstr>
      <vt:lpstr>Contacts </vt:lpstr>
    </vt:vector>
  </TitlesOfParts>
  <Company>The 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Davies</dc:creator>
  <cp:lastModifiedBy>Jerome De Groot</cp:lastModifiedBy>
  <cp:revision>148</cp:revision>
  <cp:lastPrinted>2014-10-01T15:15:14Z</cp:lastPrinted>
  <dcterms:created xsi:type="dcterms:W3CDTF">2012-10-09T11:45:25Z</dcterms:created>
  <dcterms:modified xsi:type="dcterms:W3CDTF">2024-10-21T15:33:12Z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0x010100EE769511E7E5974E8330A39CAE78267B</vt:lpwstr>
  </property>
</Properties>
</file>