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8288000" cy="10287000"/>
  <p:notesSz cx="6858000" cy="9144000"/>
  <p:embeddedFontLst>
    <p:embeddedFont>
      <p:font typeface="Fredoka" panose="020B0604020202020204" charset="0"/>
      <p:regular r:id="rId16"/>
    </p:embeddedFont>
    <p:embeddedFont>
      <p:font typeface="Nunito" pitchFamily="2" charset="0"/>
      <p:regular r:id="rId17"/>
      <p:bold r:id="rId18"/>
      <p:italic r:id="rId19"/>
      <p:boldItalic r:id="rId20"/>
    </p:embeddedFont>
    <p:embeddedFont>
      <p:font typeface="Nunito Bold" pitchFamily="2" charset="0"/>
      <p:regular r:id="rId21"/>
      <p:bold r:id="rId22"/>
    </p:embeddedFont>
    <p:embeddedFont>
      <p:font typeface="Nunito Bold Italics" panose="020B0604020202020204" charset="0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705430-8516-23C4-CC38-87CC527AB5B0}" v="212" dt="2024-09-08T13:28:40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8.fntdata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294068" y="-398566"/>
            <a:ext cx="2950866" cy="11872377"/>
            <a:chOff x="0" y="0"/>
            <a:chExt cx="777183" cy="312688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777183" cy="3126881"/>
            </a:xfrm>
            <a:custGeom>
              <a:avLst/>
              <a:gdLst/>
              <a:ahLst/>
              <a:cxnLst/>
              <a:rect l="l" t="t" r="r" b="b"/>
              <a:pathLst>
                <a:path w="777183" h="3126881">
                  <a:moveTo>
                    <a:pt x="0" y="0"/>
                  </a:moveTo>
                  <a:lnTo>
                    <a:pt x="777183" y="0"/>
                  </a:lnTo>
                  <a:lnTo>
                    <a:pt x="777183" y="3126881"/>
                  </a:lnTo>
                  <a:lnTo>
                    <a:pt x="0" y="3126881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777183" cy="31649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2116949" y="1896628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2841311" y="1988643"/>
            <a:ext cx="12605379" cy="54909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20"/>
              </a:lnSpc>
            </a:pPr>
            <a:r>
              <a:rPr lang="en-US" sz="10443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HOW TO WRITE A RESEARCH PROPOSAL</a:t>
            </a:r>
          </a:p>
        </p:txBody>
      </p:sp>
      <p:sp>
        <p:nvSpPr>
          <p:cNvPr id="7" name="Freeform 7"/>
          <p:cNvSpPr/>
          <p:nvPr/>
        </p:nvSpPr>
        <p:spPr>
          <a:xfrm>
            <a:off x="12399945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1721691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6347733" y="8685065"/>
            <a:ext cx="5592535" cy="1146470"/>
          </a:xfrm>
          <a:custGeom>
            <a:avLst/>
            <a:gdLst/>
            <a:ahLst/>
            <a:cxnLst/>
            <a:rect l="l" t="t" r="r" b="b"/>
            <a:pathLst>
              <a:path w="5592535" h="1146470">
                <a:moveTo>
                  <a:pt x="0" y="0"/>
                </a:moveTo>
                <a:lnTo>
                  <a:pt x="5592534" y="0"/>
                </a:lnTo>
                <a:lnTo>
                  <a:pt x="5592534" y="1146470"/>
                </a:lnTo>
                <a:lnTo>
                  <a:pt x="0" y="114647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512568" y="3185130"/>
            <a:ext cx="13795916" cy="3683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899"/>
              </a:lnSpc>
            </a:pPr>
            <a:endParaRPr/>
          </a:p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Add references that have been cited in the proposal​</a:t>
            </a:r>
          </a:p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Depending upon your discipline, use the correct citation method</a:t>
            </a:r>
          </a:p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Make a blend of recent literature with any key seminal texts​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95562" y="1132595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REFERENCES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539208"/>
            <a:chOff x="0" y="0"/>
            <a:chExt cx="2109623" cy="40538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05388"/>
            </a:xfrm>
            <a:custGeom>
              <a:avLst/>
              <a:gdLst/>
              <a:ahLst/>
              <a:cxnLst/>
              <a:rect l="l" t="t" r="r" b="b"/>
              <a:pathLst>
                <a:path w="2109623" h="405388">
                  <a:moveTo>
                    <a:pt x="0" y="0"/>
                  </a:moveTo>
                  <a:lnTo>
                    <a:pt x="2109623" y="0"/>
                  </a:lnTo>
                  <a:lnTo>
                    <a:pt x="2109623" y="405388"/>
                  </a:lnTo>
                  <a:lnTo>
                    <a:pt x="0" y="40538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109623" cy="4434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569538"/>
            <a:ext cx="13795916" cy="30638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99"/>
              </a:lnSpc>
            </a:pPr>
            <a:endParaRPr/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Basic corrections (grammar, spelling, punctuation)- Use Grammarly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Check for coherence and cohesion</a:t>
            </a:r>
          </a:p>
          <a:p>
            <a:pPr algn="l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EDITING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Editing your Research Proposal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5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361282"/>
            <a:ext cx="16230600" cy="6671312"/>
            <a:chOff x="0" y="-38100"/>
            <a:chExt cx="4274726" cy="17570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539208"/>
            <a:chOff x="0" y="0"/>
            <a:chExt cx="2109623" cy="40538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05388"/>
            </a:xfrm>
            <a:custGeom>
              <a:avLst/>
              <a:gdLst/>
              <a:ahLst/>
              <a:cxnLst/>
              <a:rect l="l" t="t" r="r" b="b"/>
              <a:pathLst>
                <a:path w="2109623" h="405388">
                  <a:moveTo>
                    <a:pt x="0" y="0"/>
                  </a:moveTo>
                  <a:lnTo>
                    <a:pt x="2109623" y="0"/>
                  </a:lnTo>
                  <a:lnTo>
                    <a:pt x="2109623" y="405388"/>
                  </a:lnTo>
                  <a:lnTo>
                    <a:pt x="0" y="40538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109623" cy="4434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123021" y="2344737"/>
            <a:ext cx="16041958" cy="6159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99"/>
              </a:lnSpc>
            </a:pPr>
            <a:endParaRPr/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Start researching in your field of interest from both grey and published literature (newspapers, reports, preferably peer-reviewed books &amp; journal articles)​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Jot down key themes/aspects of the problem/issue that fascinates you​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Think and write about the main objective/purpose of your research ​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Write down the key research questions that the literature doesn’t seem to address (Invest time in this bit!)​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If possible write sub-questions for each research question –more clarity, helps in fine-tuning literature review, methodology​</a:t>
            </a:r>
          </a:p>
        </p:txBody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USEFUL TIPS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Tips for your Research Proposal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105929" y="1475052"/>
            <a:ext cx="16091588" cy="7159933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539208"/>
            <a:chOff x="0" y="0"/>
            <a:chExt cx="2109623" cy="40538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05388"/>
            </a:xfrm>
            <a:custGeom>
              <a:avLst/>
              <a:gdLst/>
              <a:ahLst/>
              <a:cxnLst/>
              <a:rect l="l" t="t" r="r" b="b"/>
              <a:pathLst>
                <a:path w="2109623" h="405388">
                  <a:moveTo>
                    <a:pt x="0" y="0"/>
                  </a:moveTo>
                  <a:lnTo>
                    <a:pt x="2109623" y="0"/>
                  </a:lnTo>
                  <a:lnTo>
                    <a:pt x="2109623" y="405388"/>
                  </a:lnTo>
                  <a:lnTo>
                    <a:pt x="0" y="40538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109623" cy="4434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123021" y="2344737"/>
            <a:ext cx="16041958" cy="68897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5015" lvl="1" indent="-377190" algn="l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Discuss your research idea with seniors/teachers/peers who can understand your topic and perhaps give you feedback​</a:t>
            </a:r>
            <a:endParaRPr lang="en-US" sz="3450" dirty="0"/>
          </a:p>
          <a:p>
            <a:pPr marL="755015" lvl="1" indent="-377190" algn="l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If possible, include reference(s) of the faculty/University Press with whom you intend to/where you want to research/associate with ​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55015" lvl="1" indent="-377190" algn="l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Be mindful of plagiarism (acknowledge authors, don’t pass off somebody else’s ideas as your own)​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55015" lvl="1" indent="-377190" algn="l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Between 1000-2000 words (average 2-4 pages)​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55015" lvl="1" indent="-377190" algn="l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Take enough time to read, write and re-write your proposal  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55015" lvl="1" indent="-377190" algn="l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Use the university’s help and guidance (contact the admissions team, potential supervisor, mentorship </a:t>
            </a:r>
            <a:r>
              <a:rPr lang="en-US" sz="3450" dirty="0" err="1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programme</a:t>
            </a: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, etc.)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algn="l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5" name="Freeform 15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USEFUL TIPS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Tips for your Research Proposal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-576611" y="8353252"/>
            <a:ext cx="19974273" cy="1420979"/>
            <a:chOff x="0" y="0"/>
            <a:chExt cx="5260714" cy="37425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260714" cy="374250"/>
            </a:xfrm>
            <a:custGeom>
              <a:avLst/>
              <a:gdLst/>
              <a:ahLst/>
              <a:cxnLst/>
              <a:rect l="l" t="t" r="r" b="b"/>
              <a:pathLst>
                <a:path w="5260714" h="374250">
                  <a:moveTo>
                    <a:pt x="0" y="0"/>
                  </a:moveTo>
                  <a:lnTo>
                    <a:pt x="5260714" y="0"/>
                  </a:lnTo>
                  <a:lnTo>
                    <a:pt x="5260714" y="374250"/>
                  </a:lnTo>
                  <a:lnTo>
                    <a:pt x="0" y="374250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5260714" cy="41235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2076251" y="1662606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flipH="1">
            <a:off x="2120044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3395205" y="0"/>
                </a:moveTo>
                <a:lnTo>
                  <a:pt x="0" y="0"/>
                </a:lnTo>
                <a:lnTo>
                  <a:pt x="0" y="1049427"/>
                </a:lnTo>
                <a:lnTo>
                  <a:pt x="3395205" y="1049427"/>
                </a:lnTo>
                <a:lnTo>
                  <a:pt x="3395205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3269473" y="3350317"/>
            <a:ext cx="11749054" cy="17931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20"/>
              </a:lnSpc>
            </a:pPr>
            <a:r>
              <a:rPr lang="en-US" sz="10443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THANK YOU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8743950"/>
            <a:ext cx="5577893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Email: excy@liverpool.ac.uk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2777754" y="8743950"/>
            <a:ext cx="4481546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NWCDTP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738739" y="687305"/>
            <a:ext cx="10706585" cy="2429222"/>
            <a:chOff x="0" y="0"/>
            <a:chExt cx="2819841" cy="63979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819841" cy="639795"/>
            </a:xfrm>
            <a:custGeom>
              <a:avLst/>
              <a:gdLst/>
              <a:ahLst/>
              <a:cxnLst/>
              <a:rect l="l" t="t" r="r" b="b"/>
              <a:pathLst>
                <a:path w="2819841" h="639795">
                  <a:moveTo>
                    <a:pt x="0" y="0"/>
                  </a:moveTo>
                  <a:lnTo>
                    <a:pt x="2819841" y="0"/>
                  </a:lnTo>
                  <a:lnTo>
                    <a:pt x="2819841" y="639795"/>
                  </a:lnTo>
                  <a:lnTo>
                    <a:pt x="0" y="639795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819841" cy="67789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3738739" y="820960"/>
            <a:ext cx="10810522" cy="22955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WHAT IS A RESEARCH PROPOSAL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01820" y="3456940"/>
            <a:ext cx="16884360" cy="68300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 research proposal (RP) is intended to convince others that you have a worthwhile research project and that you have the competence and the work plan to complete it. ​</a:t>
            </a: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​</a:t>
            </a: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Regardless of your research area and the methodology you choose, all research proposals must address the following questions: ​</a:t>
            </a:r>
          </a:p>
          <a:p>
            <a:pPr algn="ctr"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What do you plan to accomplish?​</a:t>
            </a: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Why do you want to do it?</a:t>
            </a:r>
          </a:p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How you are going to do it?</a:t>
            </a:r>
          </a:p>
          <a:p>
            <a:pPr algn="ctr">
              <a:lnSpc>
                <a:spcPts val="4480"/>
              </a:lnSpc>
            </a:pPr>
            <a:endParaRPr lang="en-US" sz="3200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ctr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 </a:t>
            </a:r>
          </a:p>
          <a:p>
            <a:pPr algn="ctr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Introduction</a:t>
            </a:r>
          </a:p>
        </p:txBody>
      </p:sp>
      <p:sp>
        <p:nvSpPr>
          <p:cNvPr id="17" name="Freeform 17"/>
          <p:cNvSpPr/>
          <p:nvPr/>
        </p:nvSpPr>
        <p:spPr>
          <a:xfrm>
            <a:off x="-110966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16590398" y="6983167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7295157"/>
            <a:chOff x="0" y="0"/>
            <a:chExt cx="4274726" cy="192135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921358"/>
            </a:xfrm>
            <a:custGeom>
              <a:avLst/>
              <a:gdLst/>
              <a:ahLst/>
              <a:cxnLst/>
              <a:rect l="l" t="t" r="r" b="b"/>
              <a:pathLst>
                <a:path w="4274726" h="1921358">
                  <a:moveTo>
                    <a:pt x="0" y="0"/>
                  </a:moveTo>
                  <a:lnTo>
                    <a:pt x="4274726" y="0"/>
                  </a:lnTo>
                  <a:lnTo>
                    <a:pt x="4274726" y="1921358"/>
                  </a:lnTo>
                  <a:lnTo>
                    <a:pt x="0" y="192135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9594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2606604"/>
            <a:chOff x="0" y="0"/>
            <a:chExt cx="2720143" cy="68651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686513"/>
            </a:xfrm>
            <a:custGeom>
              <a:avLst/>
              <a:gdLst/>
              <a:ahLst/>
              <a:cxnLst/>
              <a:rect l="l" t="t" r="r" b="b"/>
              <a:pathLst>
                <a:path w="2720143" h="686513">
                  <a:moveTo>
                    <a:pt x="0" y="0"/>
                  </a:moveTo>
                  <a:lnTo>
                    <a:pt x="2720143" y="0"/>
                  </a:lnTo>
                  <a:lnTo>
                    <a:pt x="2720143" y="686513"/>
                  </a:lnTo>
                  <a:lnTo>
                    <a:pt x="0" y="68651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72461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730469"/>
            <a:ext cx="13795916" cy="4921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Background/Introduction​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Literature Review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Aims and Objectives ​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Research Questions​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Research Methodology​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Timeline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Conclusion/Research Significance​</a:t>
            </a:r>
          </a:p>
          <a:p>
            <a:pPr marL="755649" lvl="1" indent="-377824" algn="ctr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References and Citations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83131" y="1057275"/>
            <a:ext cx="10121737" cy="22955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MAIN COMPONENTS OF THE RP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447248" y="615000"/>
            <a:ext cx="13393505" cy="1876826"/>
            <a:chOff x="0" y="0"/>
            <a:chExt cx="3527507" cy="49430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527508" cy="494308"/>
            </a:xfrm>
            <a:custGeom>
              <a:avLst/>
              <a:gdLst/>
              <a:ahLst/>
              <a:cxnLst/>
              <a:rect l="l" t="t" r="r" b="b"/>
              <a:pathLst>
                <a:path w="3527508" h="494308">
                  <a:moveTo>
                    <a:pt x="0" y="0"/>
                  </a:moveTo>
                  <a:lnTo>
                    <a:pt x="3527508" y="0"/>
                  </a:lnTo>
                  <a:lnTo>
                    <a:pt x="3527508" y="494308"/>
                  </a:lnTo>
                  <a:lnTo>
                    <a:pt x="0" y="49430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3527507" cy="53240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1123021" y="2640851"/>
            <a:ext cx="16041958" cy="6778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Background/Contextualisation​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The main purpose is to provide a background/contextualise your research problem. ​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Place your research question in the context of either a current “hot” or “topical” area or an older issue that remains relevant even now. e.g., Identity, Climate change, etc.</a:t>
            </a:r>
          </a:p>
          <a:p>
            <a:pPr marL="755649" lvl="1" indent="-377824" algn="l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Provide the rationale why the issue of your choice has a contemporary relevance, and how it could add value to existing debates/fields of study</a:t>
            </a:r>
          </a:p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(How to frame the research problem is perhaps the biggest challenge in proposal writing)</a:t>
            </a:r>
          </a:p>
          <a:p>
            <a:pPr algn="l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 Italics"/>
              <a:ea typeface="Nunito Bold Italics"/>
              <a:cs typeface="Nunito Bold Italics"/>
              <a:sym typeface="Nunito Bold Italics"/>
            </a:endParaRPr>
          </a:p>
        </p:txBody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2271861" y="881140"/>
            <a:ext cx="13744279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INTRODUCTION/ BACKGROUND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239250" y="1529678"/>
            <a:ext cx="17686800" cy="7423822"/>
            <a:chOff x="0" y="0"/>
            <a:chExt cx="4658252" cy="195524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658252" cy="1955245"/>
            </a:xfrm>
            <a:custGeom>
              <a:avLst/>
              <a:gdLst/>
              <a:ahLst/>
              <a:cxnLst/>
              <a:rect l="l" t="t" r="r" b="b"/>
              <a:pathLst>
                <a:path w="4658252" h="1955245">
                  <a:moveTo>
                    <a:pt x="0" y="0"/>
                  </a:moveTo>
                  <a:lnTo>
                    <a:pt x="4658252" y="0"/>
                  </a:lnTo>
                  <a:lnTo>
                    <a:pt x="4658252" y="1955245"/>
                  </a:lnTo>
                  <a:lnTo>
                    <a:pt x="0" y="1955245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658252" cy="19933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001164" y="760074"/>
            <a:ext cx="10285672" cy="1539208"/>
            <a:chOff x="0" y="0"/>
            <a:chExt cx="2708984" cy="40538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08983" cy="405388"/>
            </a:xfrm>
            <a:custGeom>
              <a:avLst/>
              <a:gdLst/>
              <a:ahLst/>
              <a:cxnLst/>
              <a:rect l="l" t="t" r="r" b="b"/>
              <a:pathLst>
                <a:path w="2708983" h="405388">
                  <a:moveTo>
                    <a:pt x="0" y="0"/>
                  </a:moveTo>
                  <a:lnTo>
                    <a:pt x="2708983" y="0"/>
                  </a:lnTo>
                  <a:lnTo>
                    <a:pt x="2708983" y="405388"/>
                  </a:lnTo>
                  <a:lnTo>
                    <a:pt x="0" y="405388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08984" cy="4434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514350" y="2687126"/>
            <a:ext cx="17411700" cy="8011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Literature review (Important to make your RP compelling!!!)​</a:t>
            </a: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Most research projects are built on the works of other authors and the opportunity to acknowledge, as well as to critically analyse, existing literature​</a:t>
            </a: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Done to highlight gaps in existing scholarship</a:t>
            </a: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Its purpose is also to situate your research within the broader literature​</a:t>
            </a: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Synthesize what other authors are saying about the issue ​</a:t>
            </a:r>
          </a:p>
          <a:p>
            <a:pPr marL="690881" lvl="1" indent="-345440" algn="l">
              <a:lnSpc>
                <a:spcPts val="448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Add a conceptual framework that highlights the inter-relationships and connections between various themes​</a:t>
            </a:r>
          </a:p>
          <a:p>
            <a:pPr algn="l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(</a:t>
            </a:r>
            <a:r>
              <a:rPr lang="en-US" sz="3200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Literature review convinces your reader that your proposed research will make a significant contribution to the literature (i.e., resolving an important theoretical issue or filling a major gap in the literature))</a:t>
            </a:r>
          </a:p>
          <a:p>
            <a:pPr algn="l">
              <a:lnSpc>
                <a:spcPts val="4899"/>
              </a:lnSpc>
            </a:pPr>
            <a:endParaRPr lang="en-US" sz="3200">
              <a:solidFill>
                <a:srgbClr val="000000"/>
              </a:solidFill>
              <a:latin typeface="Nunito Bold Italics"/>
              <a:ea typeface="Nunito Bold Italics"/>
              <a:cs typeface="Nunito Bold Italics"/>
              <a:sym typeface="Nunito Bold Italics"/>
            </a:endParaRPr>
          </a:p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​</a:t>
            </a:r>
          </a:p>
          <a:p>
            <a:pPr algn="l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LITERATURE REVIEW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821558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46042" y="3562768"/>
            <a:ext cx="13795916" cy="4311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These are statements in 2-3 lines that suggest what you intend to examine and achieve during the course of the study </a:t>
            </a:r>
          </a:p>
          <a:p>
            <a:pPr algn="l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e.g. The research would investigate how Mumbai’s Art Deco Architecture was shaped by Indian agents to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respond to various political, social, and nationalistic demands during the late-colonial period. Focusing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on Art Deco dwellings built between 1930-47 by UK-trained Indian architects and BIT, the research aims to create a critical historiography of ‘indigenous modernity’, which connects the materials, process, design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and patronage of buildings with broader socio-economic-political issues. It dialogically engages how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individual dwellings, spatial practices and design are related to the wider networks of practices and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Nunito Bold Italics"/>
                <a:ea typeface="Nunito Bold Italics"/>
                <a:cs typeface="Nunito Bold Italics"/>
                <a:sym typeface="Nunito Bold Italics"/>
              </a:rPr>
              <a:t>ideas on ‘modernization’.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095562" y="1100732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AIM AND OBJECTIVES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861469" y="906359"/>
            <a:ext cx="12565062" cy="1496701"/>
            <a:chOff x="0" y="0"/>
            <a:chExt cx="3309317" cy="39419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309317" cy="394193"/>
            </a:xfrm>
            <a:custGeom>
              <a:avLst/>
              <a:gdLst/>
              <a:ahLst/>
              <a:cxnLst/>
              <a:rect l="l" t="t" r="r" b="b"/>
              <a:pathLst>
                <a:path w="3309317" h="394193">
                  <a:moveTo>
                    <a:pt x="0" y="0"/>
                  </a:moveTo>
                  <a:lnTo>
                    <a:pt x="3309317" y="0"/>
                  </a:lnTo>
                  <a:lnTo>
                    <a:pt x="3309317" y="394193"/>
                  </a:lnTo>
                  <a:lnTo>
                    <a:pt x="0" y="39419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3309317" cy="4322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266951" y="2879517"/>
            <a:ext cx="13795916" cy="5540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This is where the MAIN IDEA/QUERY of the research has to be outlined​</a:t>
            </a:r>
          </a:p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Questions emerge from research objectives​</a:t>
            </a:r>
          </a:p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All research questions must start off with a ‘to’ and using words like ‘examine’, ‘explore’, ‘understand’​</a:t>
            </a:r>
          </a:p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Good to have 3-4 research questions (sharp, crisp, and flowing logically to understand inter-related issues)​</a:t>
            </a:r>
          </a:p>
          <a:p>
            <a:pPr marL="755649" lvl="1" indent="-377824" algn="just">
              <a:lnSpc>
                <a:spcPts val="4899"/>
              </a:lnSpc>
              <a:buFont typeface="Arial"/>
              <a:buChar char="•"/>
            </a:pPr>
            <a:r>
              <a:rPr lang="en-US" sz="34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Usually expressed in bullet points for clarity</a:t>
            </a:r>
          </a:p>
          <a:p>
            <a:pPr algn="just">
              <a:lnSpc>
                <a:spcPts val="4899"/>
              </a:lnSpc>
            </a:pPr>
            <a:endParaRPr lang="en-US" sz="3499">
              <a:solidFill>
                <a:srgbClr val="000000"/>
              </a:solidFill>
              <a:latin typeface="Nunito Bold"/>
              <a:ea typeface="Nunito Bold"/>
              <a:cs typeface="Nunito Bold"/>
              <a:sym typeface="Nunito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234151" y="1057275"/>
            <a:ext cx="11861515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RESEARCH QUESTIONS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  <p:sp>
        <p:nvSpPr>
          <p:cNvPr id="20" name="Freeform 20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145652" y="1028700"/>
            <a:ext cx="11996697" cy="1871680"/>
            <a:chOff x="0" y="0"/>
            <a:chExt cx="3159624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159624" cy="492953"/>
            </a:xfrm>
            <a:custGeom>
              <a:avLst/>
              <a:gdLst/>
              <a:ahLst/>
              <a:cxnLst/>
              <a:rect l="l" t="t" r="r" b="b"/>
              <a:pathLst>
                <a:path w="3159624" h="492953">
                  <a:moveTo>
                    <a:pt x="0" y="0"/>
                  </a:moveTo>
                  <a:lnTo>
                    <a:pt x="3159624" y="0"/>
                  </a:lnTo>
                  <a:lnTo>
                    <a:pt x="3159624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3159624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347836" y="2954337"/>
            <a:ext cx="17731656" cy="5828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12470" lvl="1" indent="-356235" algn="just">
              <a:lnSpc>
                <a:spcPts val="4620"/>
              </a:lnSpc>
              <a:buFont typeface="Arial"/>
              <a:buChar char="•"/>
            </a:pPr>
            <a:r>
              <a:rPr lang="en-US" sz="330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How the research is going to be conducted (deductive/inductive/ quantitative, qualitative, mixed method, experiment design)​</a:t>
            </a:r>
          </a:p>
          <a:p>
            <a:pPr marL="712470" lvl="1" indent="-356235" algn="just">
              <a:lnSpc>
                <a:spcPts val="4620"/>
              </a:lnSpc>
              <a:buFont typeface="Arial"/>
              <a:buChar char="•"/>
            </a:pPr>
            <a:r>
              <a:rPr lang="en-US" sz="330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Where is it going to be conducted? Rationale for selecting the fieldwork site(s)​</a:t>
            </a:r>
            <a:endParaRPr lang="en-US" sz="330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12470" lvl="1" indent="-356235" algn="just">
              <a:lnSpc>
                <a:spcPts val="4620"/>
              </a:lnSpc>
              <a:buFont typeface="Arial"/>
              <a:buChar char="•"/>
            </a:pPr>
            <a:r>
              <a:rPr lang="en-US" sz="330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What constitutes data? (Archives/Sampling technique/sample size) ​ and Data collection tools and techniques (primary/secondary, Interviews, surveys, FGDs)​</a:t>
            </a:r>
            <a:endParaRPr lang="en-US" sz="330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12470" lvl="1" indent="-356235" algn="just">
              <a:lnSpc>
                <a:spcPts val="4620"/>
              </a:lnSpc>
              <a:buFont typeface="Arial"/>
              <a:buChar char="•"/>
            </a:pPr>
            <a:r>
              <a:rPr lang="en-US" sz="330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Data analysis (thematic, narrative, using </a:t>
            </a:r>
            <a:r>
              <a:rPr lang="en-US" sz="3300" dirty="0" err="1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softwares</a:t>
            </a:r>
            <a:r>
              <a:rPr lang="en-US" sz="330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(SPSS)​</a:t>
            </a:r>
          </a:p>
          <a:p>
            <a:pPr marL="712470" lvl="1" indent="-356235" algn="just">
              <a:lnSpc>
                <a:spcPts val="4620"/>
              </a:lnSpc>
              <a:buFont typeface="Arial"/>
              <a:buChar char="•"/>
            </a:pPr>
            <a:r>
              <a:rPr lang="en-US" sz="330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Mention, if ethical clearance/safety guidelines required/need to be considered​</a:t>
            </a:r>
            <a:endParaRPr lang="en-US" sz="330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12470" lvl="1" indent="-356235" algn="just">
              <a:lnSpc>
                <a:spcPts val="4620"/>
              </a:lnSpc>
              <a:buFont typeface="Arial"/>
              <a:buChar char="•"/>
            </a:pPr>
            <a:r>
              <a:rPr lang="en-US" sz="330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Tentative timeline (literature review – X months, Fieldwork/ –Y months)</a:t>
            </a:r>
            <a:endParaRPr lang="en-US" sz="330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356235" lvl="1" algn="just">
              <a:lnSpc>
                <a:spcPts val="4620"/>
              </a:lnSpc>
            </a:pPr>
            <a:r>
              <a:rPr lang="en-US" sz="2000" i="1" dirty="0">
                <a:solidFill>
                  <a:srgbClr val="000000"/>
                </a:solidFill>
                <a:latin typeface="Nunito Bold"/>
                <a:ea typeface="Nunito Bold"/>
                <a:cs typeface="Nunito Bold"/>
              </a:rPr>
              <a:t>Please Note that the methodology would be unique for your PhD- depend on your research questions and your discipline</a:t>
            </a:r>
          </a:p>
          <a:p>
            <a:pPr algn="just">
              <a:lnSpc>
                <a:spcPts val="4620"/>
              </a:lnSpc>
            </a:pPr>
            <a:endParaRPr lang="en-US" sz="200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203443" y="1339737"/>
            <a:ext cx="11881113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RESEARCH METHODOLOGY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-516887" y="8428337"/>
            <a:ext cx="19974273" cy="1861295"/>
            <a:chOff x="0" y="0"/>
            <a:chExt cx="5260714" cy="490218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274726" cy="1757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79979" y="358847"/>
            <a:ext cx="10328043" cy="1871680"/>
            <a:chOff x="0" y="0"/>
            <a:chExt cx="2720143" cy="49295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20143" cy="492953"/>
            </a:xfrm>
            <a:custGeom>
              <a:avLst/>
              <a:gdLst/>
              <a:ahLst/>
              <a:cxnLst/>
              <a:rect l="l" t="t" r="r" b="b"/>
              <a:pathLst>
                <a:path w="2720143" h="492953">
                  <a:moveTo>
                    <a:pt x="0" y="0"/>
                  </a:moveTo>
                  <a:lnTo>
                    <a:pt x="2720143" y="0"/>
                  </a:lnTo>
                  <a:lnTo>
                    <a:pt x="2720143" y="492953"/>
                  </a:lnTo>
                  <a:lnTo>
                    <a:pt x="0" y="492953"/>
                  </a:lnTo>
                  <a:close/>
                </a:path>
              </a:pathLst>
            </a:custGeom>
            <a:solidFill>
              <a:srgbClr val="DDDEDE"/>
            </a:solidFill>
            <a:ln w="38100" cap="sq">
              <a:solidFill>
                <a:srgbClr val="F1F2F2"/>
              </a:solidFill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720143" cy="53105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15976675" y="66855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850430" y="2174875"/>
            <a:ext cx="16587140" cy="56329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5015" lvl="1" indent="-377190" algn="just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Significance of the research, its originality, and how the findings of the research can add to existing knowledge or address a particular issue ​</a:t>
            </a:r>
            <a:endParaRPr lang="en-US" sz="3450" dirty="0"/>
          </a:p>
          <a:p>
            <a:pPr marL="755015" lvl="1" indent="-377190" algn="just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Explain why you are the best person to conduct this research​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55015" lvl="1" indent="-377190" algn="just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Mention your previous work experience, and research that is related to the topic​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55015" lvl="1" indent="-377190" algn="just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Familiarity with data collection tools, techniques​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marL="755015" lvl="1" indent="-377190" algn="just">
              <a:lnSpc>
                <a:spcPts val="4899"/>
              </a:lnSpc>
              <a:buFont typeface="Arial"/>
              <a:buChar char="•"/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Familiarity/association with the community/geography you are keen on researching (language, people, place, institutions etc.)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  <a:p>
            <a:pPr algn="just">
              <a:lnSpc>
                <a:spcPts val="4899"/>
              </a:lnSpc>
            </a:pPr>
            <a:r>
              <a:rPr lang="en-US" sz="3450" dirty="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</a:t>
            </a:r>
            <a:endParaRPr lang="en-US" sz="3450" dirty="0">
              <a:solidFill>
                <a:srgbClr val="000000"/>
              </a:solidFill>
              <a:latin typeface="Nunito Bold"/>
              <a:ea typeface="Nunito Bold"/>
              <a:cs typeface="Nunito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4095562" y="669884"/>
            <a:ext cx="10096876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CONCLUSION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-424211" y="8953500"/>
            <a:ext cx="19974273" cy="1861295"/>
            <a:chOff x="0" y="0"/>
            <a:chExt cx="5260714" cy="490218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7952D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5260714" cy="52831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514350" y="9217398"/>
            <a:ext cx="1725930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Organizing your Research Proposal</a:t>
            </a:r>
          </a:p>
        </p:txBody>
      </p:sp>
      <p:sp>
        <p:nvSpPr>
          <p:cNvPr id="21" name="Freeform 21"/>
          <p:cNvSpPr/>
          <p:nvPr/>
        </p:nvSpPr>
        <p:spPr>
          <a:xfrm>
            <a:off x="-516502" y="11811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Proposal</dc:title>
  <cp:revision>34</cp:revision>
  <dcterms:created xsi:type="dcterms:W3CDTF">2006-08-16T00:00:00Z</dcterms:created>
  <dcterms:modified xsi:type="dcterms:W3CDTF">2024-09-21T19:12:28Z</dcterms:modified>
  <dc:identifier>DAGMN8UwCUM</dc:identifier>
</cp:coreProperties>
</file>