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8288000" cy="10287000"/>
  <p:notesSz cx="6858000" cy="9144000"/>
  <p:embeddedFontLst>
    <p:embeddedFont>
      <p:font typeface="Fredoka" panose="020B0604020202020204" charset="0"/>
      <p:regular r:id="rId15"/>
    </p:embeddedFont>
    <p:embeddedFont>
      <p:font typeface="Nunito" pitchFamily="2" charset="0"/>
      <p:regular r:id="rId16"/>
      <p:bold r:id="rId17"/>
      <p:italic r:id="rId18"/>
      <p:boldItalic r:id="rId19"/>
    </p:embeddedFont>
    <p:embeddedFont>
      <p:font typeface="Nunito Bold" pitchFamily="2" charset="0"/>
      <p:regular r:id="rId20"/>
      <p:bold r:id="rId21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2" autoAdjust="0"/>
  </p:normalViewPr>
  <p:slideViewPr>
    <p:cSldViewPr>
      <p:cViewPr>
        <p:scale>
          <a:sx n="33" d="100"/>
          <a:sy n="33" d="100"/>
        </p:scale>
        <p:origin x="1954" y="773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font" Target="fonts/font4.fntdata"/><Relationship Id="rId3" Type="http://schemas.openxmlformats.org/officeDocument/2006/relationships/slide" Target="slides/slide2.xml"/><Relationship Id="rId21" Type="http://schemas.openxmlformats.org/officeDocument/2006/relationships/font" Target="fonts/font7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3.fntdata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font" Target="fonts/font2.fntdata"/><Relationship Id="rId20" Type="http://schemas.openxmlformats.org/officeDocument/2006/relationships/font" Target="fonts/font6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font" Target="fonts/font1.fntdata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font" Target="fonts/font5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9/21/2024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7" Type="http://schemas.openxmlformats.org/officeDocument/2006/relationships/image" Target="../media/image4.sv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png"/><Relationship Id="rId5" Type="http://schemas.openxmlformats.org/officeDocument/2006/relationships/image" Target="../media/image2.svg"/><Relationship Id="rId4" Type="http://schemas.openxmlformats.org/officeDocument/2006/relationships/image" Target="../media/image1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7" Type="http://schemas.openxmlformats.org/officeDocument/2006/relationships/image" Target="../media/image4.sv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png"/><Relationship Id="rId5" Type="http://schemas.openxmlformats.org/officeDocument/2006/relationships/image" Target="../media/image2.svg"/><Relationship Id="rId4" Type="http://schemas.openxmlformats.org/officeDocument/2006/relationships/image" Target="../media/image1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7" Type="http://schemas.openxmlformats.org/officeDocument/2006/relationships/image" Target="../media/image4.sv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png"/><Relationship Id="rId5" Type="http://schemas.openxmlformats.org/officeDocument/2006/relationships/image" Target="../media/image2.svg"/><Relationship Id="rId4" Type="http://schemas.openxmlformats.org/officeDocument/2006/relationships/image" Target="../media/image1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7" Type="http://schemas.openxmlformats.org/officeDocument/2006/relationships/image" Target="../media/image4.sv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png"/><Relationship Id="rId5" Type="http://schemas.openxmlformats.org/officeDocument/2006/relationships/image" Target="../media/image2.svg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7" Type="http://schemas.openxmlformats.org/officeDocument/2006/relationships/image" Target="../media/image4.sv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png"/><Relationship Id="rId5" Type="http://schemas.openxmlformats.org/officeDocument/2006/relationships/image" Target="../media/image2.svg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7" Type="http://schemas.openxmlformats.org/officeDocument/2006/relationships/image" Target="../media/image4.sv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png"/><Relationship Id="rId5" Type="http://schemas.openxmlformats.org/officeDocument/2006/relationships/image" Target="../media/image2.svg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7" Type="http://schemas.openxmlformats.org/officeDocument/2006/relationships/image" Target="../media/image4.sv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png"/><Relationship Id="rId5" Type="http://schemas.openxmlformats.org/officeDocument/2006/relationships/image" Target="../media/image2.svg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7" Type="http://schemas.openxmlformats.org/officeDocument/2006/relationships/image" Target="../media/image4.sv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png"/><Relationship Id="rId5" Type="http://schemas.openxmlformats.org/officeDocument/2006/relationships/image" Target="../media/image2.svg"/><Relationship Id="rId4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7" Type="http://schemas.openxmlformats.org/officeDocument/2006/relationships/image" Target="../media/image4.sv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png"/><Relationship Id="rId5" Type="http://schemas.openxmlformats.org/officeDocument/2006/relationships/image" Target="../media/image2.svg"/><Relationship Id="rId4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7" Type="http://schemas.openxmlformats.org/officeDocument/2006/relationships/image" Target="../media/image4.sv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png"/><Relationship Id="rId5" Type="http://schemas.openxmlformats.org/officeDocument/2006/relationships/image" Target="../media/image2.svg"/><Relationship Id="rId4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7" Type="http://schemas.openxmlformats.org/officeDocument/2006/relationships/image" Target="../media/image4.sv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png"/><Relationship Id="rId5" Type="http://schemas.openxmlformats.org/officeDocument/2006/relationships/image" Target="../media/image2.svg"/><Relationship Id="rId4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7" Type="http://schemas.openxmlformats.org/officeDocument/2006/relationships/image" Target="../media/image4.sv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png"/><Relationship Id="rId5" Type="http://schemas.openxmlformats.org/officeDocument/2006/relationships/image" Target="../media/image2.sv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-294068" y="-398566"/>
            <a:ext cx="2950866" cy="11872377"/>
            <a:chOff x="0" y="0"/>
            <a:chExt cx="777183" cy="3126881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777183" cy="3126881"/>
            </a:xfrm>
            <a:custGeom>
              <a:avLst/>
              <a:gdLst/>
              <a:ahLst/>
              <a:cxnLst/>
              <a:rect l="l" t="t" r="r" b="b"/>
              <a:pathLst>
                <a:path w="777183" h="3126881">
                  <a:moveTo>
                    <a:pt x="0" y="0"/>
                  </a:moveTo>
                  <a:lnTo>
                    <a:pt x="777183" y="0"/>
                  </a:lnTo>
                  <a:lnTo>
                    <a:pt x="777183" y="3126881"/>
                  </a:lnTo>
                  <a:lnTo>
                    <a:pt x="0" y="3126881"/>
                  </a:lnTo>
                  <a:close/>
                </a:path>
              </a:pathLst>
            </a:custGeom>
            <a:solidFill>
              <a:srgbClr val="DDDEDE"/>
            </a:solidFill>
            <a:ln w="38100" cap="sq">
              <a:solidFill>
                <a:srgbClr val="F1F2F2"/>
              </a:solidFill>
              <a:prstDash val="solid"/>
              <a:miter/>
            </a:ln>
          </p:spPr>
        </p:sp>
        <p:sp>
          <p:nvSpPr>
            <p:cNvPr id="4" name="TextBox 4"/>
            <p:cNvSpPr txBox="1"/>
            <p:nvPr/>
          </p:nvSpPr>
          <p:spPr>
            <a:xfrm>
              <a:off x="0" y="-38100"/>
              <a:ext cx="777183" cy="3164981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  <a:endParaRPr/>
            </a:p>
          </p:txBody>
        </p:sp>
      </p:grpSp>
      <p:sp>
        <p:nvSpPr>
          <p:cNvPr id="5" name="Freeform 5"/>
          <p:cNvSpPr/>
          <p:nvPr/>
        </p:nvSpPr>
        <p:spPr>
          <a:xfrm>
            <a:off x="2116949" y="1896628"/>
            <a:ext cx="2942276" cy="2942276"/>
          </a:xfrm>
          <a:custGeom>
            <a:avLst/>
            <a:gdLst/>
            <a:ahLst/>
            <a:cxnLst/>
            <a:rect l="l" t="t" r="r" b="b"/>
            <a:pathLst>
              <a:path w="2942276" h="2942276">
                <a:moveTo>
                  <a:pt x="0" y="0"/>
                </a:moveTo>
                <a:lnTo>
                  <a:pt x="2942276" y="0"/>
                </a:lnTo>
                <a:lnTo>
                  <a:pt x="2942276" y="2942276"/>
                </a:lnTo>
                <a:lnTo>
                  <a:pt x="0" y="2942276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</p:sp>
      <p:sp>
        <p:nvSpPr>
          <p:cNvPr id="6" name="TextBox 6"/>
          <p:cNvSpPr txBox="1"/>
          <p:nvPr/>
        </p:nvSpPr>
        <p:spPr>
          <a:xfrm>
            <a:off x="1668631" y="2293239"/>
            <a:ext cx="14950738" cy="549097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4620"/>
              </a:lnSpc>
            </a:pPr>
            <a:r>
              <a:rPr lang="en-US" sz="10443">
                <a:solidFill>
                  <a:srgbClr val="000000"/>
                </a:solidFill>
                <a:latin typeface="Fredoka"/>
                <a:ea typeface="Fredoka"/>
                <a:cs typeface="Fredoka"/>
                <a:sym typeface="Fredoka"/>
              </a:rPr>
              <a:t>HOW TO WRITE A STATEMENT OF PURPOSE</a:t>
            </a:r>
          </a:p>
        </p:txBody>
      </p:sp>
      <p:sp>
        <p:nvSpPr>
          <p:cNvPr id="7" name="Freeform 7"/>
          <p:cNvSpPr/>
          <p:nvPr/>
        </p:nvSpPr>
        <p:spPr>
          <a:xfrm>
            <a:off x="12399945" y="6010601"/>
            <a:ext cx="3395204" cy="1049427"/>
          </a:xfrm>
          <a:custGeom>
            <a:avLst/>
            <a:gdLst/>
            <a:ahLst/>
            <a:cxnLst/>
            <a:rect l="l" t="t" r="r" b="b"/>
            <a:pathLst>
              <a:path w="3395204" h="1049427">
                <a:moveTo>
                  <a:pt x="0" y="0"/>
                </a:moveTo>
                <a:lnTo>
                  <a:pt x="3395204" y="0"/>
                </a:lnTo>
                <a:lnTo>
                  <a:pt x="3395204" y="1049427"/>
                </a:lnTo>
                <a:lnTo>
                  <a:pt x="0" y="1049427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a:blipFill>
        </p:spPr>
      </p:sp>
      <p:sp>
        <p:nvSpPr>
          <p:cNvPr id="8" name="Freeform 8"/>
          <p:cNvSpPr/>
          <p:nvPr/>
        </p:nvSpPr>
        <p:spPr>
          <a:xfrm>
            <a:off x="17216912" y="-911620"/>
            <a:ext cx="2942276" cy="2942276"/>
          </a:xfrm>
          <a:custGeom>
            <a:avLst/>
            <a:gdLst/>
            <a:ahLst/>
            <a:cxnLst/>
            <a:rect l="l" t="t" r="r" b="b"/>
            <a:pathLst>
              <a:path w="2942276" h="2942276">
                <a:moveTo>
                  <a:pt x="0" y="0"/>
                </a:moveTo>
                <a:lnTo>
                  <a:pt x="2942276" y="0"/>
                </a:lnTo>
                <a:lnTo>
                  <a:pt x="2942276" y="2942276"/>
                </a:lnTo>
                <a:lnTo>
                  <a:pt x="0" y="2942276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</p:sp>
      <p:sp>
        <p:nvSpPr>
          <p:cNvPr id="9" name="Freeform 9"/>
          <p:cNvSpPr/>
          <p:nvPr/>
        </p:nvSpPr>
        <p:spPr>
          <a:xfrm>
            <a:off x="6347733" y="8685065"/>
            <a:ext cx="5592535" cy="1146470"/>
          </a:xfrm>
          <a:custGeom>
            <a:avLst/>
            <a:gdLst/>
            <a:ahLst/>
            <a:cxnLst/>
            <a:rect l="l" t="t" r="r" b="b"/>
            <a:pathLst>
              <a:path w="5592535" h="1146470">
                <a:moveTo>
                  <a:pt x="0" y="0"/>
                </a:moveTo>
                <a:lnTo>
                  <a:pt x="5592534" y="0"/>
                </a:lnTo>
                <a:lnTo>
                  <a:pt x="5592534" y="1146470"/>
                </a:lnTo>
                <a:lnTo>
                  <a:pt x="0" y="1146470"/>
                </a:lnTo>
                <a:lnTo>
                  <a:pt x="0" y="0"/>
                </a:lnTo>
                <a:close/>
              </a:path>
            </a:pathLst>
          </a:custGeom>
          <a:blipFill>
            <a:blip r:embed="rId6"/>
            <a:stretch>
              <a:fillRect/>
            </a:stretch>
          </a:blipFill>
        </p:spPr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-1109662" y="0"/>
            <a:ext cx="20507325" cy="10287000"/>
            <a:chOff x="0" y="0"/>
            <a:chExt cx="27343100" cy="13716000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13716000" cy="13716000"/>
            </a:xfrm>
            <a:custGeom>
              <a:avLst/>
              <a:gdLst/>
              <a:ahLst/>
              <a:cxnLst/>
              <a:rect l="l" t="t" r="r" b="b"/>
              <a:pathLst>
                <a:path w="13716000" h="13716000">
                  <a:moveTo>
                    <a:pt x="0" y="0"/>
                  </a:moveTo>
                  <a:lnTo>
                    <a:pt x="13716000" y="0"/>
                  </a:lnTo>
                  <a:lnTo>
                    <a:pt x="13716000" y="13716000"/>
                  </a:lnTo>
                  <a:lnTo>
                    <a:pt x="0" y="1371600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a:blipFill>
          </p:spPr>
        </p:sp>
        <p:sp>
          <p:nvSpPr>
            <p:cNvPr id="4" name="Freeform 4"/>
            <p:cNvSpPr/>
            <p:nvPr/>
          </p:nvSpPr>
          <p:spPr>
            <a:xfrm>
              <a:off x="13627100" y="0"/>
              <a:ext cx="13716000" cy="13716000"/>
            </a:xfrm>
            <a:custGeom>
              <a:avLst/>
              <a:gdLst/>
              <a:ahLst/>
              <a:cxnLst/>
              <a:rect l="l" t="t" r="r" b="b"/>
              <a:pathLst>
                <a:path w="13716000" h="13716000">
                  <a:moveTo>
                    <a:pt x="0" y="0"/>
                  </a:moveTo>
                  <a:lnTo>
                    <a:pt x="13716000" y="0"/>
                  </a:lnTo>
                  <a:lnTo>
                    <a:pt x="13716000" y="13716000"/>
                  </a:lnTo>
                  <a:lnTo>
                    <a:pt x="0" y="1371600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a:blipFill>
          </p:spPr>
        </p:sp>
      </p:grpSp>
      <p:grpSp>
        <p:nvGrpSpPr>
          <p:cNvPr id="5" name="Group 5"/>
          <p:cNvGrpSpPr/>
          <p:nvPr/>
        </p:nvGrpSpPr>
        <p:grpSpPr>
          <a:xfrm>
            <a:off x="1028700" y="1505943"/>
            <a:ext cx="16230600" cy="6526651"/>
            <a:chOff x="0" y="0"/>
            <a:chExt cx="4274726" cy="1718953"/>
          </a:xfrm>
        </p:grpSpPr>
        <p:sp>
          <p:nvSpPr>
            <p:cNvPr id="6" name="Freeform 6"/>
            <p:cNvSpPr/>
            <p:nvPr/>
          </p:nvSpPr>
          <p:spPr>
            <a:xfrm>
              <a:off x="0" y="0"/>
              <a:ext cx="4274726" cy="1718953"/>
            </a:xfrm>
            <a:custGeom>
              <a:avLst/>
              <a:gdLst/>
              <a:ahLst/>
              <a:cxnLst/>
              <a:rect l="l" t="t" r="r" b="b"/>
              <a:pathLst>
                <a:path w="4274726" h="1718953">
                  <a:moveTo>
                    <a:pt x="0" y="0"/>
                  </a:moveTo>
                  <a:lnTo>
                    <a:pt x="4274726" y="0"/>
                  </a:lnTo>
                  <a:lnTo>
                    <a:pt x="4274726" y="1718953"/>
                  </a:lnTo>
                  <a:lnTo>
                    <a:pt x="0" y="1718953"/>
                  </a:lnTo>
                  <a:close/>
                </a:path>
              </a:pathLst>
            </a:custGeom>
            <a:solidFill>
              <a:srgbClr val="F1F2F2"/>
            </a:solidFill>
          </p:spPr>
        </p:sp>
        <p:sp>
          <p:nvSpPr>
            <p:cNvPr id="7" name="TextBox 7"/>
            <p:cNvSpPr txBox="1"/>
            <p:nvPr/>
          </p:nvSpPr>
          <p:spPr>
            <a:xfrm>
              <a:off x="0" y="-38100"/>
              <a:ext cx="4274726" cy="1757053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  <a:endParaRPr/>
            </a:p>
          </p:txBody>
        </p:sp>
      </p:grpSp>
      <p:grpSp>
        <p:nvGrpSpPr>
          <p:cNvPr id="8" name="Group 8"/>
          <p:cNvGrpSpPr/>
          <p:nvPr/>
        </p:nvGrpSpPr>
        <p:grpSpPr>
          <a:xfrm>
            <a:off x="3979979" y="821558"/>
            <a:ext cx="10328043" cy="1871680"/>
            <a:chOff x="0" y="0"/>
            <a:chExt cx="2720143" cy="492953"/>
          </a:xfrm>
        </p:grpSpPr>
        <p:sp>
          <p:nvSpPr>
            <p:cNvPr id="9" name="Freeform 9"/>
            <p:cNvSpPr/>
            <p:nvPr/>
          </p:nvSpPr>
          <p:spPr>
            <a:xfrm>
              <a:off x="0" y="0"/>
              <a:ext cx="2720143" cy="492953"/>
            </a:xfrm>
            <a:custGeom>
              <a:avLst/>
              <a:gdLst/>
              <a:ahLst/>
              <a:cxnLst/>
              <a:rect l="l" t="t" r="r" b="b"/>
              <a:pathLst>
                <a:path w="2720143" h="492953">
                  <a:moveTo>
                    <a:pt x="0" y="0"/>
                  </a:moveTo>
                  <a:lnTo>
                    <a:pt x="2720143" y="0"/>
                  </a:lnTo>
                  <a:lnTo>
                    <a:pt x="2720143" y="492953"/>
                  </a:lnTo>
                  <a:lnTo>
                    <a:pt x="0" y="492953"/>
                  </a:lnTo>
                  <a:close/>
                </a:path>
              </a:pathLst>
            </a:custGeom>
            <a:solidFill>
              <a:srgbClr val="DDDEDE"/>
            </a:solidFill>
            <a:ln w="38100" cap="sq">
              <a:solidFill>
                <a:srgbClr val="F1F2F2"/>
              </a:solidFill>
              <a:prstDash val="solid"/>
              <a:miter/>
            </a:ln>
          </p:spPr>
        </p:sp>
        <p:sp>
          <p:nvSpPr>
            <p:cNvPr id="10" name="TextBox 10"/>
            <p:cNvSpPr txBox="1"/>
            <p:nvPr/>
          </p:nvSpPr>
          <p:spPr>
            <a:xfrm>
              <a:off x="0" y="-38100"/>
              <a:ext cx="2720143" cy="531053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  <a:endParaRPr/>
            </a:p>
          </p:txBody>
        </p:sp>
      </p:grpSp>
      <p:grpSp>
        <p:nvGrpSpPr>
          <p:cNvPr id="11" name="Group 11"/>
          <p:cNvGrpSpPr/>
          <p:nvPr/>
        </p:nvGrpSpPr>
        <p:grpSpPr>
          <a:xfrm>
            <a:off x="-576611" y="8801100"/>
            <a:ext cx="19974273" cy="1861295"/>
            <a:chOff x="0" y="0"/>
            <a:chExt cx="5260714" cy="490218"/>
          </a:xfrm>
        </p:grpSpPr>
        <p:sp>
          <p:nvSpPr>
            <p:cNvPr id="12" name="Freeform 12"/>
            <p:cNvSpPr/>
            <p:nvPr/>
          </p:nvSpPr>
          <p:spPr>
            <a:xfrm>
              <a:off x="0" y="0"/>
              <a:ext cx="5260714" cy="490218"/>
            </a:xfrm>
            <a:custGeom>
              <a:avLst/>
              <a:gdLst/>
              <a:ahLst/>
              <a:cxnLst/>
              <a:rect l="l" t="t" r="r" b="b"/>
              <a:pathLst>
                <a:path w="5260714" h="490218">
                  <a:moveTo>
                    <a:pt x="0" y="0"/>
                  </a:moveTo>
                  <a:lnTo>
                    <a:pt x="5260714" y="0"/>
                  </a:lnTo>
                  <a:lnTo>
                    <a:pt x="5260714" y="490218"/>
                  </a:lnTo>
                  <a:lnTo>
                    <a:pt x="0" y="490218"/>
                  </a:lnTo>
                  <a:close/>
                </a:path>
              </a:pathLst>
            </a:custGeom>
            <a:solidFill>
              <a:srgbClr val="F1F2F2"/>
            </a:solidFill>
          </p:spPr>
        </p:sp>
        <p:sp>
          <p:nvSpPr>
            <p:cNvPr id="13" name="TextBox 13"/>
            <p:cNvSpPr txBox="1"/>
            <p:nvPr/>
          </p:nvSpPr>
          <p:spPr>
            <a:xfrm>
              <a:off x="0" y="-38100"/>
              <a:ext cx="5260714" cy="528318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  <a:endParaRPr/>
            </a:p>
          </p:txBody>
        </p:sp>
      </p:grpSp>
      <p:sp>
        <p:nvSpPr>
          <p:cNvPr id="14" name="TextBox 14"/>
          <p:cNvSpPr txBox="1"/>
          <p:nvPr/>
        </p:nvSpPr>
        <p:spPr>
          <a:xfrm>
            <a:off x="2512568" y="3185130"/>
            <a:ext cx="13795916" cy="492125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4899"/>
              </a:lnSpc>
            </a:pPr>
            <a:r>
              <a:rPr lang="en-US" sz="3499">
                <a:solidFill>
                  <a:srgbClr val="000000"/>
                </a:solidFill>
                <a:latin typeface="Nunito Bold"/>
                <a:ea typeface="Nunito Bold"/>
                <a:cs typeface="Nunito Bold"/>
                <a:sym typeface="Nunito Bold"/>
              </a:rPr>
              <a:t>A Layout of the Conclusion</a:t>
            </a:r>
          </a:p>
          <a:p>
            <a:pPr algn="ctr">
              <a:lnSpc>
                <a:spcPts val="4899"/>
              </a:lnSpc>
            </a:pPr>
            <a:endParaRPr lang="en-US" sz="3499">
              <a:solidFill>
                <a:srgbClr val="000000"/>
              </a:solidFill>
              <a:latin typeface="Nunito Bold"/>
              <a:ea typeface="Nunito Bold"/>
              <a:cs typeface="Nunito Bold"/>
              <a:sym typeface="Nunito Bold"/>
            </a:endParaRPr>
          </a:p>
          <a:p>
            <a:pPr marL="755649" lvl="1" indent="-377824" algn="ctr">
              <a:lnSpc>
                <a:spcPts val="4899"/>
              </a:lnSpc>
              <a:buFont typeface="Arial"/>
              <a:buChar char="•"/>
            </a:pPr>
            <a:r>
              <a:rPr lang="en-US" sz="3499">
                <a:solidFill>
                  <a:srgbClr val="000000"/>
                </a:solidFill>
                <a:latin typeface="Nunito Bold"/>
                <a:ea typeface="Nunito Bold"/>
                <a:cs typeface="Nunito Bold"/>
                <a:sym typeface="Nunito Bold"/>
              </a:rPr>
              <a:t>Show that you have well-researched the supervisor, course, department and the university </a:t>
            </a:r>
          </a:p>
          <a:p>
            <a:pPr marL="755649" lvl="1" indent="-377824" algn="ctr">
              <a:lnSpc>
                <a:spcPts val="4899"/>
              </a:lnSpc>
              <a:buFont typeface="Arial"/>
              <a:buChar char="•"/>
            </a:pPr>
            <a:r>
              <a:rPr lang="en-US" sz="3499">
                <a:solidFill>
                  <a:srgbClr val="000000"/>
                </a:solidFill>
                <a:latin typeface="Nunito Bold"/>
                <a:ea typeface="Nunito Bold"/>
                <a:cs typeface="Nunito Bold"/>
                <a:sym typeface="Nunito Bold"/>
              </a:rPr>
              <a:t>Show how this PhD would be an important part of helping you go to the next step of your life (academia or industry)</a:t>
            </a:r>
          </a:p>
          <a:p>
            <a:pPr marL="755649" lvl="1" indent="-377824" algn="ctr">
              <a:lnSpc>
                <a:spcPts val="4899"/>
              </a:lnSpc>
              <a:buFont typeface="Arial"/>
              <a:buChar char="•"/>
            </a:pPr>
            <a:r>
              <a:rPr lang="en-US" sz="3499">
                <a:solidFill>
                  <a:srgbClr val="000000"/>
                </a:solidFill>
                <a:latin typeface="Nunito Bold"/>
                <a:ea typeface="Nunito Bold"/>
                <a:cs typeface="Nunito Bold"/>
                <a:sym typeface="Nunito Bold"/>
              </a:rPr>
              <a:t>Finish with a convincing statement</a:t>
            </a:r>
          </a:p>
          <a:p>
            <a:pPr algn="r">
              <a:lnSpc>
                <a:spcPts val="4899"/>
              </a:lnSpc>
            </a:pPr>
            <a:r>
              <a:rPr lang="en-US" sz="3499">
                <a:solidFill>
                  <a:srgbClr val="000000"/>
                </a:solidFill>
                <a:latin typeface="Nunito Bold"/>
                <a:ea typeface="Nunito Bold"/>
                <a:cs typeface="Nunito Bold"/>
                <a:sym typeface="Nunito Bold"/>
              </a:rPr>
              <a:t> </a:t>
            </a:r>
          </a:p>
        </p:txBody>
      </p:sp>
      <p:sp>
        <p:nvSpPr>
          <p:cNvPr id="15" name="TextBox 15"/>
          <p:cNvSpPr txBox="1"/>
          <p:nvPr/>
        </p:nvSpPr>
        <p:spPr>
          <a:xfrm>
            <a:off x="4095562" y="1132595"/>
            <a:ext cx="10096876" cy="112578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9250"/>
              </a:lnSpc>
            </a:pPr>
            <a:r>
              <a:rPr lang="en-US" sz="6607">
                <a:solidFill>
                  <a:srgbClr val="000000"/>
                </a:solidFill>
                <a:latin typeface="Fredoka"/>
                <a:ea typeface="Fredoka"/>
                <a:cs typeface="Fredoka"/>
                <a:sym typeface="Fredoka"/>
              </a:rPr>
              <a:t>CONCLUSION OF SOP</a:t>
            </a:r>
          </a:p>
        </p:txBody>
      </p:sp>
      <p:grpSp>
        <p:nvGrpSpPr>
          <p:cNvPr id="16" name="Group 16"/>
          <p:cNvGrpSpPr/>
          <p:nvPr/>
        </p:nvGrpSpPr>
        <p:grpSpPr>
          <a:xfrm>
            <a:off x="-424211" y="8953500"/>
            <a:ext cx="19974273" cy="1861295"/>
            <a:chOff x="0" y="0"/>
            <a:chExt cx="5260714" cy="490218"/>
          </a:xfrm>
        </p:grpSpPr>
        <p:sp>
          <p:nvSpPr>
            <p:cNvPr id="17" name="Freeform 17"/>
            <p:cNvSpPr/>
            <p:nvPr/>
          </p:nvSpPr>
          <p:spPr>
            <a:xfrm>
              <a:off x="0" y="0"/>
              <a:ext cx="5260714" cy="490218"/>
            </a:xfrm>
            <a:custGeom>
              <a:avLst/>
              <a:gdLst/>
              <a:ahLst/>
              <a:cxnLst/>
              <a:rect l="l" t="t" r="r" b="b"/>
              <a:pathLst>
                <a:path w="5260714" h="490218">
                  <a:moveTo>
                    <a:pt x="0" y="0"/>
                  </a:moveTo>
                  <a:lnTo>
                    <a:pt x="5260714" y="0"/>
                  </a:lnTo>
                  <a:lnTo>
                    <a:pt x="5260714" y="490218"/>
                  </a:lnTo>
                  <a:lnTo>
                    <a:pt x="0" y="490218"/>
                  </a:lnTo>
                  <a:close/>
                </a:path>
              </a:pathLst>
            </a:custGeom>
            <a:solidFill>
              <a:srgbClr val="F7952D"/>
            </a:solidFill>
          </p:spPr>
        </p:sp>
        <p:sp>
          <p:nvSpPr>
            <p:cNvPr id="18" name="TextBox 18"/>
            <p:cNvSpPr txBox="1"/>
            <p:nvPr/>
          </p:nvSpPr>
          <p:spPr>
            <a:xfrm>
              <a:off x="0" y="-38100"/>
              <a:ext cx="5260714" cy="528318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  <a:endParaRPr/>
            </a:p>
          </p:txBody>
        </p:sp>
      </p:grpSp>
      <p:sp>
        <p:nvSpPr>
          <p:cNvPr id="19" name="TextBox 19"/>
          <p:cNvSpPr txBox="1"/>
          <p:nvPr/>
        </p:nvSpPr>
        <p:spPr>
          <a:xfrm>
            <a:off x="514350" y="9217398"/>
            <a:ext cx="17259300" cy="51435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4200"/>
              </a:lnSpc>
            </a:pPr>
            <a:r>
              <a:rPr lang="en-US" sz="3000" dirty="0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Organizing your Statement of Purpose</a:t>
            </a:r>
          </a:p>
        </p:txBody>
      </p:sp>
      <p:sp>
        <p:nvSpPr>
          <p:cNvPr id="20" name="Freeform 20"/>
          <p:cNvSpPr/>
          <p:nvPr/>
        </p:nvSpPr>
        <p:spPr>
          <a:xfrm>
            <a:off x="15976675" y="6685593"/>
            <a:ext cx="1949375" cy="1949375"/>
          </a:xfrm>
          <a:custGeom>
            <a:avLst/>
            <a:gdLst/>
            <a:ahLst/>
            <a:cxnLst/>
            <a:rect l="l" t="t" r="r" b="b"/>
            <a:pathLst>
              <a:path w="1949375" h="1949375">
                <a:moveTo>
                  <a:pt x="0" y="0"/>
                </a:moveTo>
                <a:lnTo>
                  <a:pt x="1949375" y="0"/>
                </a:lnTo>
                <a:lnTo>
                  <a:pt x="1949375" y="1949375"/>
                </a:lnTo>
                <a:lnTo>
                  <a:pt x="0" y="1949375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a:blipFill>
        </p:spPr>
      </p:sp>
      <p:sp>
        <p:nvSpPr>
          <p:cNvPr id="21" name="Freeform 21"/>
          <p:cNvSpPr/>
          <p:nvPr/>
        </p:nvSpPr>
        <p:spPr>
          <a:xfrm>
            <a:off x="-516502" y="1181100"/>
            <a:ext cx="3395204" cy="1049427"/>
          </a:xfrm>
          <a:custGeom>
            <a:avLst/>
            <a:gdLst/>
            <a:ahLst/>
            <a:cxnLst/>
            <a:rect l="l" t="t" r="r" b="b"/>
            <a:pathLst>
              <a:path w="3395204" h="1049427">
                <a:moveTo>
                  <a:pt x="0" y="0"/>
                </a:moveTo>
                <a:lnTo>
                  <a:pt x="3395204" y="0"/>
                </a:lnTo>
                <a:lnTo>
                  <a:pt x="3395204" y="1049427"/>
                </a:lnTo>
                <a:lnTo>
                  <a:pt x="0" y="1049427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a:blipFill>
        </p:spPr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-1109662" y="0"/>
            <a:ext cx="20507325" cy="10287000"/>
            <a:chOff x="0" y="0"/>
            <a:chExt cx="27343100" cy="13716000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13716000" cy="13716000"/>
            </a:xfrm>
            <a:custGeom>
              <a:avLst/>
              <a:gdLst/>
              <a:ahLst/>
              <a:cxnLst/>
              <a:rect l="l" t="t" r="r" b="b"/>
              <a:pathLst>
                <a:path w="13716000" h="13716000">
                  <a:moveTo>
                    <a:pt x="0" y="0"/>
                  </a:moveTo>
                  <a:lnTo>
                    <a:pt x="13716000" y="0"/>
                  </a:lnTo>
                  <a:lnTo>
                    <a:pt x="13716000" y="13716000"/>
                  </a:lnTo>
                  <a:lnTo>
                    <a:pt x="0" y="1371600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a:blipFill>
          </p:spPr>
        </p:sp>
        <p:sp>
          <p:nvSpPr>
            <p:cNvPr id="4" name="Freeform 4"/>
            <p:cNvSpPr/>
            <p:nvPr/>
          </p:nvSpPr>
          <p:spPr>
            <a:xfrm>
              <a:off x="13627100" y="0"/>
              <a:ext cx="13716000" cy="13716000"/>
            </a:xfrm>
            <a:custGeom>
              <a:avLst/>
              <a:gdLst/>
              <a:ahLst/>
              <a:cxnLst/>
              <a:rect l="l" t="t" r="r" b="b"/>
              <a:pathLst>
                <a:path w="13716000" h="13716000">
                  <a:moveTo>
                    <a:pt x="0" y="0"/>
                  </a:moveTo>
                  <a:lnTo>
                    <a:pt x="13716000" y="0"/>
                  </a:lnTo>
                  <a:lnTo>
                    <a:pt x="13716000" y="13716000"/>
                  </a:lnTo>
                  <a:lnTo>
                    <a:pt x="0" y="1371600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a:blipFill>
          </p:spPr>
        </p:sp>
      </p:grpSp>
      <p:grpSp>
        <p:nvGrpSpPr>
          <p:cNvPr id="5" name="Group 5"/>
          <p:cNvGrpSpPr/>
          <p:nvPr/>
        </p:nvGrpSpPr>
        <p:grpSpPr>
          <a:xfrm>
            <a:off x="1028700" y="1505943"/>
            <a:ext cx="16230600" cy="6526651"/>
            <a:chOff x="0" y="0"/>
            <a:chExt cx="4274726" cy="1718953"/>
          </a:xfrm>
        </p:grpSpPr>
        <p:sp>
          <p:nvSpPr>
            <p:cNvPr id="6" name="Freeform 6"/>
            <p:cNvSpPr/>
            <p:nvPr/>
          </p:nvSpPr>
          <p:spPr>
            <a:xfrm>
              <a:off x="0" y="0"/>
              <a:ext cx="4274726" cy="1718953"/>
            </a:xfrm>
            <a:custGeom>
              <a:avLst/>
              <a:gdLst/>
              <a:ahLst/>
              <a:cxnLst/>
              <a:rect l="l" t="t" r="r" b="b"/>
              <a:pathLst>
                <a:path w="4274726" h="1718953">
                  <a:moveTo>
                    <a:pt x="0" y="0"/>
                  </a:moveTo>
                  <a:lnTo>
                    <a:pt x="4274726" y="0"/>
                  </a:lnTo>
                  <a:lnTo>
                    <a:pt x="4274726" y="1718953"/>
                  </a:lnTo>
                  <a:lnTo>
                    <a:pt x="0" y="1718953"/>
                  </a:lnTo>
                  <a:close/>
                </a:path>
              </a:pathLst>
            </a:custGeom>
            <a:solidFill>
              <a:srgbClr val="F1F2F2"/>
            </a:solidFill>
          </p:spPr>
        </p:sp>
        <p:sp>
          <p:nvSpPr>
            <p:cNvPr id="7" name="TextBox 7"/>
            <p:cNvSpPr txBox="1"/>
            <p:nvPr/>
          </p:nvSpPr>
          <p:spPr>
            <a:xfrm>
              <a:off x="0" y="-38100"/>
              <a:ext cx="4274726" cy="1757053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  <a:endParaRPr/>
            </a:p>
          </p:txBody>
        </p:sp>
      </p:grpSp>
      <p:grpSp>
        <p:nvGrpSpPr>
          <p:cNvPr id="8" name="Group 8"/>
          <p:cNvGrpSpPr/>
          <p:nvPr/>
        </p:nvGrpSpPr>
        <p:grpSpPr>
          <a:xfrm>
            <a:off x="5139012" y="687305"/>
            <a:ext cx="8009976" cy="1539208"/>
            <a:chOff x="0" y="0"/>
            <a:chExt cx="2109623" cy="405388"/>
          </a:xfrm>
        </p:grpSpPr>
        <p:sp>
          <p:nvSpPr>
            <p:cNvPr id="9" name="Freeform 9"/>
            <p:cNvSpPr/>
            <p:nvPr/>
          </p:nvSpPr>
          <p:spPr>
            <a:xfrm>
              <a:off x="0" y="0"/>
              <a:ext cx="2109623" cy="405388"/>
            </a:xfrm>
            <a:custGeom>
              <a:avLst/>
              <a:gdLst/>
              <a:ahLst/>
              <a:cxnLst/>
              <a:rect l="l" t="t" r="r" b="b"/>
              <a:pathLst>
                <a:path w="2109623" h="405388">
                  <a:moveTo>
                    <a:pt x="0" y="0"/>
                  </a:moveTo>
                  <a:lnTo>
                    <a:pt x="2109623" y="0"/>
                  </a:lnTo>
                  <a:lnTo>
                    <a:pt x="2109623" y="405388"/>
                  </a:lnTo>
                  <a:lnTo>
                    <a:pt x="0" y="405388"/>
                  </a:lnTo>
                  <a:close/>
                </a:path>
              </a:pathLst>
            </a:custGeom>
            <a:solidFill>
              <a:srgbClr val="DDDEDE"/>
            </a:solidFill>
            <a:ln w="38100" cap="sq">
              <a:solidFill>
                <a:srgbClr val="F1F2F2"/>
              </a:solidFill>
              <a:prstDash val="solid"/>
              <a:miter/>
            </a:ln>
          </p:spPr>
        </p:sp>
        <p:sp>
          <p:nvSpPr>
            <p:cNvPr id="10" name="TextBox 10"/>
            <p:cNvSpPr txBox="1"/>
            <p:nvPr/>
          </p:nvSpPr>
          <p:spPr>
            <a:xfrm>
              <a:off x="0" y="-38100"/>
              <a:ext cx="2109623" cy="443488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  <a:endParaRPr/>
            </a:p>
          </p:txBody>
        </p:sp>
      </p:grpSp>
      <p:grpSp>
        <p:nvGrpSpPr>
          <p:cNvPr id="11" name="Group 11"/>
          <p:cNvGrpSpPr/>
          <p:nvPr/>
        </p:nvGrpSpPr>
        <p:grpSpPr>
          <a:xfrm>
            <a:off x="-576611" y="8801100"/>
            <a:ext cx="19974273" cy="1861295"/>
            <a:chOff x="0" y="0"/>
            <a:chExt cx="5260714" cy="490218"/>
          </a:xfrm>
        </p:grpSpPr>
        <p:sp>
          <p:nvSpPr>
            <p:cNvPr id="12" name="Freeform 12"/>
            <p:cNvSpPr/>
            <p:nvPr/>
          </p:nvSpPr>
          <p:spPr>
            <a:xfrm>
              <a:off x="0" y="0"/>
              <a:ext cx="5260714" cy="490218"/>
            </a:xfrm>
            <a:custGeom>
              <a:avLst/>
              <a:gdLst/>
              <a:ahLst/>
              <a:cxnLst/>
              <a:rect l="l" t="t" r="r" b="b"/>
              <a:pathLst>
                <a:path w="5260714" h="490218">
                  <a:moveTo>
                    <a:pt x="0" y="0"/>
                  </a:moveTo>
                  <a:lnTo>
                    <a:pt x="5260714" y="0"/>
                  </a:lnTo>
                  <a:lnTo>
                    <a:pt x="5260714" y="490218"/>
                  </a:lnTo>
                  <a:lnTo>
                    <a:pt x="0" y="490218"/>
                  </a:lnTo>
                  <a:close/>
                </a:path>
              </a:pathLst>
            </a:custGeom>
            <a:solidFill>
              <a:srgbClr val="F1F2F2"/>
            </a:solidFill>
          </p:spPr>
        </p:sp>
        <p:sp>
          <p:nvSpPr>
            <p:cNvPr id="13" name="TextBox 13"/>
            <p:cNvSpPr txBox="1"/>
            <p:nvPr/>
          </p:nvSpPr>
          <p:spPr>
            <a:xfrm>
              <a:off x="0" y="-38100"/>
              <a:ext cx="5260714" cy="528318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  <a:endParaRPr/>
            </a:p>
          </p:txBody>
        </p:sp>
      </p:grpSp>
      <p:sp>
        <p:nvSpPr>
          <p:cNvPr id="14" name="TextBox 14"/>
          <p:cNvSpPr txBox="1"/>
          <p:nvPr/>
        </p:nvSpPr>
        <p:spPr>
          <a:xfrm>
            <a:off x="2246042" y="3569538"/>
            <a:ext cx="13795916" cy="368300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4899"/>
              </a:lnSpc>
            </a:pPr>
            <a:r>
              <a:rPr lang="en-US" sz="3499">
                <a:solidFill>
                  <a:srgbClr val="000000"/>
                </a:solidFill>
                <a:latin typeface="Nunito Bold"/>
                <a:ea typeface="Nunito Bold"/>
                <a:cs typeface="Nunito Bold"/>
                <a:sym typeface="Nunito Bold"/>
              </a:rPr>
              <a:t>The final step is to check and edit your SOP</a:t>
            </a:r>
          </a:p>
          <a:p>
            <a:pPr marL="755649" lvl="1" indent="-377824" algn="ctr">
              <a:lnSpc>
                <a:spcPts val="4899"/>
              </a:lnSpc>
              <a:buFont typeface="Arial"/>
              <a:buChar char="•"/>
            </a:pPr>
            <a:r>
              <a:rPr lang="en-US" sz="3499">
                <a:solidFill>
                  <a:srgbClr val="000000"/>
                </a:solidFill>
                <a:latin typeface="Nunito Bold"/>
                <a:ea typeface="Nunito Bold"/>
                <a:cs typeface="Nunito Bold"/>
                <a:sym typeface="Nunito Bold"/>
              </a:rPr>
              <a:t>Basic corrections (grammar, spelling, punctuation)- Use Grammarly</a:t>
            </a:r>
          </a:p>
          <a:p>
            <a:pPr marL="755649" lvl="1" indent="-377824" algn="ctr">
              <a:lnSpc>
                <a:spcPts val="4899"/>
              </a:lnSpc>
              <a:buFont typeface="Arial"/>
              <a:buChar char="•"/>
            </a:pPr>
            <a:r>
              <a:rPr lang="en-US" sz="3499">
                <a:solidFill>
                  <a:srgbClr val="000000"/>
                </a:solidFill>
                <a:latin typeface="Nunito Bold"/>
                <a:ea typeface="Nunito Bold"/>
                <a:cs typeface="Nunito Bold"/>
                <a:sym typeface="Nunito Bold"/>
              </a:rPr>
              <a:t>Check for coherence and cohesion</a:t>
            </a:r>
          </a:p>
          <a:p>
            <a:pPr marL="755649" lvl="1" indent="-377824" algn="ctr">
              <a:lnSpc>
                <a:spcPts val="4899"/>
              </a:lnSpc>
              <a:buFont typeface="Arial"/>
              <a:buChar char="•"/>
            </a:pPr>
            <a:r>
              <a:rPr lang="en-US" sz="3499">
                <a:solidFill>
                  <a:srgbClr val="000000"/>
                </a:solidFill>
                <a:latin typeface="Nunito Bold"/>
                <a:ea typeface="Nunito Bold"/>
                <a:cs typeface="Nunito Bold"/>
                <a:sym typeface="Nunito Bold"/>
              </a:rPr>
              <a:t>An appealing conclusion</a:t>
            </a:r>
          </a:p>
          <a:p>
            <a:pPr algn="ctr">
              <a:lnSpc>
                <a:spcPts val="4899"/>
              </a:lnSpc>
            </a:pPr>
            <a:endParaRPr lang="en-US" sz="3499">
              <a:solidFill>
                <a:srgbClr val="000000"/>
              </a:solidFill>
              <a:latin typeface="Nunito Bold"/>
              <a:ea typeface="Nunito Bold"/>
              <a:cs typeface="Nunito Bold"/>
              <a:sym typeface="Nunito Bold"/>
            </a:endParaRPr>
          </a:p>
        </p:txBody>
      </p:sp>
      <p:sp>
        <p:nvSpPr>
          <p:cNvPr id="15" name="TextBox 15"/>
          <p:cNvSpPr txBox="1"/>
          <p:nvPr/>
        </p:nvSpPr>
        <p:spPr>
          <a:xfrm>
            <a:off x="4543721" y="904875"/>
            <a:ext cx="9200557" cy="112578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9250"/>
              </a:lnSpc>
            </a:pPr>
            <a:r>
              <a:rPr lang="en-US" sz="6607">
                <a:solidFill>
                  <a:srgbClr val="000000"/>
                </a:solidFill>
                <a:latin typeface="Fredoka"/>
                <a:ea typeface="Fredoka"/>
                <a:cs typeface="Fredoka"/>
                <a:sym typeface="Fredoka"/>
              </a:rPr>
              <a:t>EDITING</a:t>
            </a:r>
          </a:p>
        </p:txBody>
      </p:sp>
      <p:grpSp>
        <p:nvGrpSpPr>
          <p:cNvPr id="16" name="Group 16"/>
          <p:cNvGrpSpPr/>
          <p:nvPr/>
        </p:nvGrpSpPr>
        <p:grpSpPr>
          <a:xfrm>
            <a:off x="-424211" y="8953500"/>
            <a:ext cx="19974273" cy="1861295"/>
            <a:chOff x="0" y="0"/>
            <a:chExt cx="5260714" cy="490218"/>
          </a:xfrm>
        </p:grpSpPr>
        <p:sp>
          <p:nvSpPr>
            <p:cNvPr id="17" name="Freeform 17"/>
            <p:cNvSpPr/>
            <p:nvPr/>
          </p:nvSpPr>
          <p:spPr>
            <a:xfrm>
              <a:off x="0" y="0"/>
              <a:ext cx="5260714" cy="490218"/>
            </a:xfrm>
            <a:custGeom>
              <a:avLst/>
              <a:gdLst/>
              <a:ahLst/>
              <a:cxnLst/>
              <a:rect l="l" t="t" r="r" b="b"/>
              <a:pathLst>
                <a:path w="5260714" h="490218">
                  <a:moveTo>
                    <a:pt x="0" y="0"/>
                  </a:moveTo>
                  <a:lnTo>
                    <a:pt x="5260714" y="0"/>
                  </a:lnTo>
                  <a:lnTo>
                    <a:pt x="5260714" y="490218"/>
                  </a:lnTo>
                  <a:lnTo>
                    <a:pt x="0" y="490218"/>
                  </a:lnTo>
                  <a:close/>
                </a:path>
              </a:pathLst>
            </a:custGeom>
            <a:solidFill>
              <a:srgbClr val="F7952D"/>
            </a:solidFill>
          </p:spPr>
        </p:sp>
        <p:sp>
          <p:nvSpPr>
            <p:cNvPr id="18" name="TextBox 18"/>
            <p:cNvSpPr txBox="1"/>
            <p:nvPr/>
          </p:nvSpPr>
          <p:spPr>
            <a:xfrm>
              <a:off x="0" y="-38100"/>
              <a:ext cx="5260714" cy="528318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  <a:endParaRPr/>
            </a:p>
          </p:txBody>
        </p:sp>
      </p:grpSp>
      <p:sp>
        <p:nvSpPr>
          <p:cNvPr id="19" name="TextBox 19"/>
          <p:cNvSpPr txBox="1"/>
          <p:nvPr/>
        </p:nvSpPr>
        <p:spPr>
          <a:xfrm>
            <a:off x="514350" y="9217398"/>
            <a:ext cx="17259300" cy="51435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4200"/>
              </a:lnSpc>
            </a:pPr>
            <a:r>
              <a:rPr lang="en-US" sz="3000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Editing your Statement of Purpose</a:t>
            </a:r>
          </a:p>
        </p:txBody>
      </p:sp>
      <p:sp>
        <p:nvSpPr>
          <p:cNvPr id="20" name="Freeform 20"/>
          <p:cNvSpPr/>
          <p:nvPr/>
        </p:nvSpPr>
        <p:spPr>
          <a:xfrm>
            <a:off x="15976675" y="6685593"/>
            <a:ext cx="1949375" cy="1949375"/>
          </a:xfrm>
          <a:custGeom>
            <a:avLst/>
            <a:gdLst/>
            <a:ahLst/>
            <a:cxnLst/>
            <a:rect l="l" t="t" r="r" b="b"/>
            <a:pathLst>
              <a:path w="1949375" h="1949375">
                <a:moveTo>
                  <a:pt x="0" y="0"/>
                </a:moveTo>
                <a:lnTo>
                  <a:pt x="1949375" y="0"/>
                </a:lnTo>
                <a:lnTo>
                  <a:pt x="1949375" y="1949375"/>
                </a:lnTo>
                <a:lnTo>
                  <a:pt x="0" y="1949375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a:blipFill>
        </p:spPr>
      </p:sp>
      <p:sp>
        <p:nvSpPr>
          <p:cNvPr id="21" name="Freeform 21"/>
          <p:cNvSpPr/>
          <p:nvPr/>
        </p:nvSpPr>
        <p:spPr>
          <a:xfrm>
            <a:off x="-516502" y="1181100"/>
            <a:ext cx="3395204" cy="1049427"/>
          </a:xfrm>
          <a:custGeom>
            <a:avLst/>
            <a:gdLst/>
            <a:ahLst/>
            <a:cxnLst/>
            <a:rect l="l" t="t" r="r" b="b"/>
            <a:pathLst>
              <a:path w="3395204" h="1049427">
                <a:moveTo>
                  <a:pt x="0" y="0"/>
                </a:moveTo>
                <a:lnTo>
                  <a:pt x="3395204" y="0"/>
                </a:lnTo>
                <a:lnTo>
                  <a:pt x="3395204" y="1049427"/>
                </a:lnTo>
                <a:lnTo>
                  <a:pt x="0" y="1049427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a:blipFill>
        </p:spPr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-1109662" y="0"/>
            <a:ext cx="20507325" cy="10287000"/>
            <a:chOff x="0" y="0"/>
            <a:chExt cx="27343100" cy="13716000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13716000" cy="13716000"/>
            </a:xfrm>
            <a:custGeom>
              <a:avLst/>
              <a:gdLst/>
              <a:ahLst/>
              <a:cxnLst/>
              <a:rect l="l" t="t" r="r" b="b"/>
              <a:pathLst>
                <a:path w="13716000" h="13716000">
                  <a:moveTo>
                    <a:pt x="0" y="0"/>
                  </a:moveTo>
                  <a:lnTo>
                    <a:pt x="13716000" y="0"/>
                  </a:lnTo>
                  <a:lnTo>
                    <a:pt x="13716000" y="13716000"/>
                  </a:lnTo>
                  <a:lnTo>
                    <a:pt x="0" y="1371600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a:blipFill>
          </p:spPr>
        </p:sp>
        <p:sp>
          <p:nvSpPr>
            <p:cNvPr id="4" name="Freeform 4"/>
            <p:cNvSpPr/>
            <p:nvPr/>
          </p:nvSpPr>
          <p:spPr>
            <a:xfrm>
              <a:off x="13627100" y="0"/>
              <a:ext cx="13716000" cy="13716000"/>
            </a:xfrm>
            <a:custGeom>
              <a:avLst/>
              <a:gdLst/>
              <a:ahLst/>
              <a:cxnLst/>
              <a:rect l="l" t="t" r="r" b="b"/>
              <a:pathLst>
                <a:path w="13716000" h="13716000">
                  <a:moveTo>
                    <a:pt x="0" y="0"/>
                  </a:moveTo>
                  <a:lnTo>
                    <a:pt x="13716000" y="0"/>
                  </a:lnTo>
                  <a:lnTo>
                    <a:pt x="13716000" y="13716000"/>
                  </a:lnTo>
                  <a:lnTo>
                    <a:pt x="0" y="1371600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a:blipFill>
          </p:spPr>
        </p:sp>
      </p:grpSp>
      <p:grpSp>
        <p:nvGrpSpPr>
          <p:cNvPr id="5" name="Group 5"/>
          <p:cNvGrpSpPr/>
          <p:nvPr/>
        </p:nvGrpSpPr>
        <p:grpSpPr>
          <a:xfrm>
            <a:off x="1028700" y="1505943"/>
            <a:ext cx="16230600" cy="6526651"/>
            <a:chOff x="0" y="0"/>
            <a:chExt cx="4274726" cy="1718953"/>
          </a:xfrm>
        </p:grpSpPr>
        <p:sp>
          <p:nvSpPr>
            <p:cNvPr id="6" name="Freeform 6"/>
            <p:cNvSpPr/>
            <p:nvPr/>
          </p:nvSpPr>
          <p:spPr>
            <a:xfrm>
              <a:off x="0" y="0"/>
              <a:ext cx="4274726" cy="1718953"/>
            </a:xfrm>
            <a:custGeom>
              <a:avLst/>
              <a:gdLst/>
              <a:ahLst/>
              <a:cxnLst/>
              <a:rect l="l" t="t" r="r" b="b"/>
              <a:pathLst>
                <a:path w="4274726" h="1718953">
                  <a:moveTo>
                    <a:pt x="0" y="0"/>
                  </a:moveTo>
                  <a:lnTo>
                    <a:pt x="4274726" y="0"/>
                  </a:lnTo>
                  <a:lnTo>
                    <a:pt x="4274726" y="1718953"/>
                  </a:lnTo>
                  <a:lnTo>
                    <a:pt x="0" y="1718953"/>
                  </a:lnTo>
                  <a:close/>
                </a:path>
              </a:pathLst>
            </a:custGeom>
            <a:solidFill>
              <a:srgbClr val="F1F2F2"/>
            </a:solidFill>
          </p:spPr>
        </p:sp>
        <p:sp>
          <p:nvSpPr>
            <p:cNvPr id="7" name="TextBox 7"/>
            <p:cNvSpPr txBox="1"/>
            <p:nvPr/>
          </p:nvSpPr>
          <p:spPr>
            <a:xfrm>
              <a:off x="0" y="-38100"/>
              <a:ext cx="4274726" cy="1757053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  <a:endParaRPr/>
            </a:p>
          </p:txBody>
        </p:sp>
      </p:grpSp>
      <p:grpSp>
        <p:nvGrpSpPr>
          <p:cNvPr id="8" name="Group 8"/>
          <p:cNvGrpSpPr/>
          <p:nvPr/>
        </p:nvGrpSpPr>
        <p:grpSpPr>
          <a:xfrm>
            <a:off x="5139012" y="687305"/>
            <a:ext cx="8009976" cy="1539208"/>
            <a:chOff x="0" y="0"/>
            <a:chExt cx="2109623" cy="405388"/>
          </a:xfrm>
        </p:grpSpPr>
        <p:sp>
          <p:nvSpPr>
            <p:cNvPr id="9" name="Freeform 9"/>
            <p:cNvSpPr/>
            <p:nvPr/>
          </p:nvSpPr>
          <p:spPr>
            <a:xfrm>
              <a:off x="0" y="0"/>
              <a:ext cx="2109623" cy="405388"/>
            </a:xfrm>
            <a:custGeom>
              <a:avLst/>
              <a:gdLst/>
              <a:ahLst/>
              <a:cxnLst/>
              <a:rect l="l" t="t" r="r" b="b"/>
              <a:pathLst>
                <a:path w="2109623" h="405388">
                  <a:moveTo>
                    <a:pt x="0" y="0"/>
                  </a:moveTo>
                  <a:lnTo>
                    <a:pt x="2109623" y="0"/>
                  </a:lnTo>
                  <a:lnTo>
                    <a:pt x="2109623" y="405388"/>
                  </a:lnTo>
                  <a:lnTo>
                    <a:pt x="0" y="405388"/>
                  </a:lnTo>
                  <a:close/>
                </a:path>
              </a:pathLst>
            </a:custGeom>
            <a:solidFill>
              <a:srgbClr val="DDDEDE"/>
            </a:solidFill>
            <a:ln w="38100" cap="sq">
              <a:solidFill>
                <a:srgbClr val="F1F2F2"/>
              </a:solidFill>
              <a:prstDash val="solid"/>
              <a:miter/>
            </a:ln>
          </p:spPr>
        </p:sp>
        <p:sp>
          <p:nvSpPr>
            <p:cNvPr id="10" name="TextBox 10"/>
            <p:cNvSpPr txBox="1"/>
            <p:nvPr/>
          </p:nvSpPr>
          <p:spPr>
            <a:xfrm>
              <a:off x="0" y="-38100"/>
              <a:ext cx="2109623" cy="443488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  <a:endParaRPr/>
            </a:p>
          </p:txBody>
        </p:sp>
      </p:grpSp>
      <p:grpSp>
        <p:nvGrpSpPr>
          <p:cNvPr id="11" name="Group 11"/>
          <p:cNvGrpSpPr/>
          <p:nvPr/>
        </p:nvGrpSpPr>
        <p:grpSpPr>
          <a:xfrm>
            <a:off x="-576611" y="8801100"/>
            <a:ext cx="19974273" cy="1861295"/>
            <a:chOff x="0" y="0"/>
            <a:chExt cx="5260714" cy="490218"/>
          </a:xfrm>
        </p:grpSpPr>
        <p:sp>
          <p:nvSpPr>
            <p:cNvPr id="12" name="Freeform 12"/>
            <p:cNvSpPr/>
            <p:nvPr/>
          </p:nvSpPr>
          <p:spPr>
            <a:xfrm>
              <a:off x="0" y="0"/>
              <a:ext cx="5260714" cy="490218"/>
            </a:xfrm>
            <a:custGeom>
              <a:avLst/>
              <a:gdLst/>
              <a:ahLst/>
              <a:cxnLst/>
              <a:rect l="l" t="t" r="r" b="b"/>
              <a:pathLst>
                <a:path w="5260714" h="490218">
                  <a:moveTo>
                    <a:pt x="0" y="0"/>
                  </a:moveTo>
                  <a:lnTo>
                    <a:pt x="5260714" y="0"/>
                  </a:lnTo>
                  <a:lnTo>
                    <a:pt x="5260714" y="490218"/>
                  </a:lnTo>
                  <a:lnTo>
                    <a:pt x="0" y="490218"/>
                  </a:lnTo>
                  <a:close/>
                </a:path>
              </a:pathLst>
            </a:custGeom>
            <a:solidFill>
              <a:srgbClr val="F7952D"/>
            </a:solidFill>
          </p:spPr>
        </p:sp>
        <p:sp>
          <p:nvSpPr>
            <p:cNvPr id="13" name="TextBox 13"/>
            <p:cNvSpPr txBox="1"/>
            <p:nvPr/>
          </p:nvSpPr>
          <p:spPr>
            <a:xfrm>
              <a:off x="0" y="-38100"/>
              <a:ext cx="5260714" cy="528318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  <a:endParaRPr/>
            </a:p>
          </p:txBody>
        </p:sp>
      </p:grpSp>
      <p:sp>
        <p:nvSpPr>
          <p:cNvPr id="14" name="TextBox 14"/>
          <p:cNvSpPr txBox="1"/>
          <p:nvPr/>
        </p:nvSpPr>
        <p:spPr>
          <a:xfrm>
            <a:off x="1123021" y="2344737"/>
            <a:ext cx="16041958" cy="554037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4899"/>
              </a:lnSpc>
            </a:pPr>
            <a:endParaRPr/>
          </a:p>
          <a:p>
            <a:pPr marL="755649" lvl="1" indent="-377824" algn="ctr">
              <a:lnSpc>
                <a:spcPts val="4899"/>
              </a:lnSpc>
              <a:buFont typeface="Arial"/>
              <a:buChar char="•"/>
            </a:pPr>
            <a:r>
              <a:rPr lang="en-US" sz="3499">
                <a:solidFill>
                  <a:srgbClr val="000000"/>
                </a:solidFill>
                <a:latin typeface="Nunito Bold"/>
                <a:ea typeface="Nunito Bold"/>
                <a:cs typeface="Nunito Bold"/>
                <a:sym typeface="Nunito Bold"/>
              </a:rPr>
              <a:t>Check for Errors. Use Grammarly</a:t>
            </a:r>
          </a:p>
          <a:p>
            <a:pPr marL="755649" lvl="1" indent="-377824" algn="ctr">
              <a:lnSpc>
                <a:spcPts val="4899"/>
              </a:lnSpc>
              <a:buFont typeface="Arial"/>
              <a:buChar char="•"/>
            </a:pPr>
            <a:r>
              <a:rPr lang="en-US" sz="3499">
                <a:solidFill>
                  <a:srgbClr val="000000"/>
                </a:solidFill>
                <a:latin typeface="Nunito Bold"/>
                <a:ea typeface="Nunito Bold"/>
                <a:cs typeface="Nunito Bold"/>
                <a:sym typeface="Nunito Bold"/>
              </a:rPr>
              <a:t>Be specific wherever. Do not make general statements.</a:t>
            </a:r>
          </a:p>
          <a:p>
            <a:pPr marL="755649" lvl="1" indent="-377824" algn="ctr">
              <a:lnSpc>
                <a:spcPts val="4899"/>
              </a:lnSpc>
              <a:buFont typeface="Arial"/>
              <a:buChar char="•"/>
            </a:pPr>
            <a:r>
              <a:rPr lang="en-US" sz="3499">
                <a:solidFill>
                  <a:srgbClr val="000000"/>
                </a:solidFill>
                <a:latin typeface="Nunito Bold"/>
                <a:ea typeface="Nunito Bold"/>
                <a:cs typeface="Nunito Bold"/>
                <a:sym typeface="Nunito Bold"/>
              </a:rPr>
              <a:t>Make references to the university’s facilities, professors and the university’s context and the city</a:t>
            </a:r>
          </a:p>
          <a:p>
            <a:pPr marL="755649" lvl="1" indent="-377824" algn="ctr">
              <a:lnSpc>
                <a:spcPts val="4899"/>
              </a:lnSpc>
              <a:buFont typeface="Arial"/>
              <a:buChar char="•"/>
            </a:pPr>
            <a:r>
              <a:rPr lang="en-US" sz="3499">
                <a:solidFill>
                  <a:srgbClr val="000000"/>
                </a:solidFill>
                <a:latin typeface="Nunito Bold"/>
                <a:ea typeface="Nunito Bold"/>
                <a:cs typeface="Nunito Bold"/>
                <a:sym typeface="Nunito Bold"/>
              </a:rPr>
              <a:t>Be clear about how you and the supervisor or the department are a good fit for each other and whatever the university offers would be useful for your goals</a:t>
            </a:r>
          </a:p>
          <a:p>
            <a:pPr marL="755649" lvl="1" indent="-377824" algn="ctr">
              <a:lnSpc>
                <a:spcPts val="4899"/>
              </a:lnSpc>
              <a:buFont typeface="Arial"/>
              <a:buChar char="•"/>
            </a:pPr>
            <a:r>
              <a:rPr lang="en-US" sz="3499">
                <a:solidFill>
                  <a:srgbClr val="000000"/>
                </a:solidFill>
                <a:latin typeface="Nunito Bold"/>
                <a:ea typeface="Nunito Bold"/>
                <a:cs typeface="Nunito Bold"/>
                <a:sym typeface="Nunito Bold"/>
              </a:rPr>
              <a:t>Be clear about how you would be a good addition to the university</a:t>
            </a:r>
          </a:p>
        </p:txBody>
      </p:sp>
      <p:sp>
        <p:nvSpPr>
          <p:cNvPr id="15" name="Freeform 15"/>
          <p:cNvSpPr/>
          <p:nvPr/>
        </p:nvSpPr>
        <p:spPr>
          <a:xfrm>
            <a:off x="15824275" y="6533193"/>
            <a:ext cx="1949375" cy="1949375"/>
          </a:xfrm>
          <a:custGeom>
            <a:avLst/>
            <a:gdLst/>
            <a:ahLst/>
            <a:cxnLst/>
            <a:rect l="l" t="t" r="r" b="b"/>
            <a:pathLst>
              <a:path w="1949375" h="1949375">
                <a:moveTo>
                  <a:pt x="0" y="0"/>
                </a:moveTo>
                <a:lnTo>
                  <a:pt x="1949375" y="0"/>
                </a:lnTo>
                <a:lnTo>
                  <a:pt x="1949375" y="1949375"/>
                </a:lnTo>
                <a:lnTo>
                  <a:pt x="0" y="1949375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a:blipFill>
        </p:spPr>
      </p:sp>
      <p:sp>
        <p:nvSpPr>
          <p:cNvPr id="16" name="Freeform 16"/>
          <p:cNvSpPr/>
          <p:nvPr/>
        </p:nvSpPr>
        <p:spPr>
          <a:xfrm>
            <a:off x="-668902" y="1028700"/>
            <a:ext cx="3395204" cy="1049427"/>
          </a:xfrm>
          <a:custGeom>
            <a:avLst/>
            <a:gdLst/>
            <a:ahLst/>
            <a:cxnLst/>
            <a:rect l="l" t="t" r="r" b="b"/>
            <a:pathLst>
              <a:path w="3395204" h="1049427">
                <a:moveTo>
                  <a:pt x="0" y="0"/>
                </a:moveTo>
                <a:lnTo>
                  <a:pt x="3395204" y="0"/>
                </a:lnTo>
                <a:lnTo>
                  <a:pt x="3395204" y="1049427"/>
                </a:lnTo>
                <a:lnTo>
                  <a:pt x="0" y="1049427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a:blipFill>
        </p:spPr>
      </p:sp>
      <p:sp>
        <p:nvSpPr>
          <p:cNvPr id="17" name="TextBox 17"/>
          <p:cNvSpPr txBox="1"/>
          <p:nvPr/>
        </p:nvSpPr>
        <p:spPr>
          <a:xfrm>
            <a:off x="4543721" y="904875"/>
            <a:ext cx="9200557" cy="112578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9250"/>
              </a:lnSpc>
            </a:pPr>
            <a:r>
              <a:rPr lang="en-US" sz="6607">
                <a:solidFill>
                  <a:srgbClr val="000000"/>
                </a:solidFill>
                <a:latin typeface="Fredoka"/>
                <a:ea typeface="Fredoka"/>
                <a:cs typeface="Fredoka"/>
                <a:sym typeface="Fredoka"/>
              </a:rPr>
              <a:t>USEFUL TIPS</a:t>
            </a:r>
          </a:p>
        </p:txBody>
      </p:sp>
      <p:sp>
        <p:nvSpPr>
          <p:cNvPr id="18" name="TextBox 18"/>
          <p:cNvSpPr txBox="1"/>
          <p:nvPr/>
        </p:nvSpPr>
        <p:spPr>
          <a:xfrm>
            <a:off x="514350" y="9217398"/>
            <a:ext cx="17259300" cy="51435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4200"/>
              </a:lnSpc>
            </a:pPr>
            <a:r>
              <a:rPr lang="en-US" sz="3000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Tips for your Statement of Purpose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-1109662" y="0"/>
            <a:ext cx="20507325" cy="10287000"/>
            <a:chOff x="0" y="0"/>
            <a:chExt cx="27343100" cy="13716000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13716000" cy="13716000"/>
            </a:xfrm>
            <a:custGeom>
              <a:avLst/>
              <a:gdLst/>
              <a:ahLst/>
              <a:cxnLst/>
              <a:rect l="l" t="t" r="r" b="b"/>
              <a:pathLst>
                <a:path w="13716000" h="13716000">
                  <a:moveTo>
                    <a:pt x="0" y="0"/>
                  </a:moveTo>
                  <a:lnTo>
                    <a:pt x="13716000" y="0"/>
                  </a:lnTo>
                  <a:lnTo>
                    <a:pt x="13716000" y="13716000"/>
                  </a:lnTo>
                  <a:lnTo>
                    <a:pt x="0" y="1371600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a:blipFill>
          </p:spPr>
        </p:sp>
        <p:sp>
          <p:nvSpPr>
            <p:cNvPr id="4" name="Freeform 4"/>
            <p:cNvSpPr/>
            <p:nvPr/>
          </p:nvSpPr>
          <p:spPr>
            <a:xfrm>
              <a:off x="13627100" y="0"/>
              <a:ext cx="13716000" cy="13716000"/>
            </a:xfrm>
            <a:custGeom>
              <a:avLst/>
              <a:gdLst/>
              <a:ahLst/>
              <a:cxnLst/>
              <a:rect l="l" t="t" r="r" b="b"/>
              <a:pathLst>
                <a:path w="13716000" h="13716000">
                  <a:moveTo>
                    <a:pt x="0" y="0"/>
                  </a:moveTo>
                  <a:lnTo>
                    <a:pt x="13716000" y="0"/>
                  </a:lnTo>
                  <a:lnTo>
                    <a:pt x="13716000" y="13716000"/>
                  </a:lnTo>
                  <a:lnTo>
                    <a:pt x="0" y="1371600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a:blipFill>
          </p:spPr>
        </p:sp>
      </p:grpSp>
      <p:grpSp>
        <p:nvGrpSpPr>
          <p:cNvPr id="5" name="Group 5"/>
          <p:cNvGrpSpPr/>
          <p:nvPr/>
        </p:nvGrpSpPr>
        <p:grpSpPr>
          <a:xfrm>
            <a:off x="-576611" y="8353252"/>
            <a:ext cx="19974273" cy="1420979"/>
            <a:chOff x="0" y="0"/>
            <a:chExt cx="5260714" cy="374250"/>
          </a:xfrm>
        </p:grpSpPr>
        <p:sp>
          <p:nvSpPr>
            <p:cNvPr id="6" name="Freeform 6"/>
            <p:cNvSpPr/>
            <p:nvPr/>
          </p:nvSpPr>
          <p:spPr>
            <a:xfrm>
              <a:off x="0" y="0"/>
              <a:ext cx="5260714" cy="374250"/>
            </a:xfrm>
            <a:custGeom>
              <a:avLst/>
              <a:gdLst/>
              <a:ahLst/>
              <a:cxnLst/>
              <a:rect l="l" t="t" r="r" b="b"/>
              <a:pathLst>
                <a:path w="5260714" h="374250">
                  <a:moveTo>
                    <a:pt x="0" y="0"/>
                  </a:moveTo>
                  <a:lnTo>
                    <a:pt x="5260714" y="0"/>
                  </a:lnTo>
                  <a:lnTo>
                    <a:pt x="5260714" y="374250"/>
                  </a:lnTo>
                  <a:lnTo>
                    <a:pt x="0" y="374250"/>
                  </a:lnTo>
                  <a:close/>
                </a:path>
              </a:pathLst>
            </a:custGeom>
            <a:solidFill>
              <a:srgbClr val="F7952D"/>
            </a:solidFill>
          </p:spPr>
        </p:sp>
        <p:sp>
          <p:nvSpPr>
            <p:cNvPr id="7" name="TextBox 7"/>
            <p:cNvSpPr txBox="1"/>
            <p:nvPr/>
          </p:nvSpPr>
          <p:spPr>
            <a:xfrm>
              <a:off x="0" y="-38100"/>
              <a:ext cx="5260714" cy="412350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  <a:endParaRPr/>
            </a:p>
          </p:txBody>
        </p:sp>
      </p:grpSp>
      <p:sp>
        <p:nvSpPr>
          <p:cNvPr id="8" name="Freeform 8"/>
          <p:cNvSpPr/>
          <p:nvPr/>
        </p:nvSpPr>
        <p:spPr>
          <a:xfrm>
            <a:off x="12076251" y="1662606"/>
            <a:ext cx="2942276" cy="2942276"/>
          </a:xfrm>
          <a:custGeom>
            <a:avLst/>
            <a:gdLst/>
            <a:ahLst/>
            <a:cxnLst/>
            <a:rect l="l" t="t" r="r" b="b"/>
            <a:pathLst>
              <a:path w="2942276" h="2942276">
                <a:moveTo>
                  <a:pt x="0" y="0"/>
                </a:moveTo>
                <a:lnTo>
                  <a:pt x="2942276" y="0"/>
                </a:lnTo>
                <a:lnTo>
                  <a:pt x="2942276" y="2942276"/>
                </a:lnTo>
                <a:lnTo>
                  <a:pt x="0" y="2942276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a:blipFill>
        </p:spPr>
      </p:sp>
      <p:sp>
        <p:nvSpPr>
          <p:cNvPr id="9" name="Freeform 9"/>
          <p:cNvSpPr/>
          <p:nvPr/>
        </p:nvSpPr>
        <p:spPr>
          <a:xfrm flipH="1">
            <a:off x="2120044" y="6010601"/>
            <a:ext cx="3395204" cy="1049427"/>
          </a:xfrm>
          <a:custGeom>
            <a:avLst/>
            <a:gdLst/>
            <a:ahLst/>
            <a:cxnLst/>
            <a:rect l="l" t="t" r="r" b="b"/>
            <a:pathLst>
              <a:path w="3395204" h="1049427">
                <a:moveTo>
                  <a:pt x="3395205" y="0"/>
                </a:moveTo>
                <a:lnTo>
                  <a:pt x="0" y="0"/>
                </a:lnTo>
                <a:lnTo>
                  <a:pt x="0" y="1049427"/>
                </a:lnTo>
                <a:lnTo>
                  <a:pt x="3395205" y="1049427"/>
                </a:lnTo>
                <a:lnTo>
                  <a:pt x="3395205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a:blipFill>
        </p:spPr>
      </p:sp>
      <p:sp>
        <p:nvSpPr>
          <p:cNvPr id="10" name="TextBox 10"/>
          <p:cNvSpPr txBox="1"/>
          <p:nvPr/>
        </p:nvSpPr>
        <p:spPr>
          <a:xfrm>
            <a:off x="3269473" y="3350317"/>
            <a:ext cx="11749054" cy="1793183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4620"/>
              </a:lnSpc>
            </a:pPr>
            <a:r>
              <a:rPr lang="en-US" sz="10443">
                <a:solidFill>
                  <a:srgbClr val="000000"/>
                </a:solidFill>
                <a:latin typeface="Fredoka"/>
                <a:ea typeface="Fredoka"/>
                <a:cs typeface="Fredoka"/>
                <a:sym typeface="Fredoka"/>
              </a:rPr>
              <a:t>THANK YOU</a:t>
            </a:r>
          </a:p>
        </p:txBody>
      </p:sp>
      <p:sp>
        <p:nvSpPr>
          <p:cNvPr id="11" name="TextBox 11"/>
          <p:cNvSpPr txBox="1"/>
          <p:nvPr/>
        </p:nvSpPr>
        <p:spPr>
          <a:xfrm>
            <a:off x="1028700" y="8743950"/>
            <a:ext cx="5577893" cy="51435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4200"/>
              </a:lnSpc>
            </a:pPr>
            <a:r>
              <a:rPr lang="en-US" sz="3000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Email: excy@liverpool.ac.uk</a:t>
            </a:r>
          </a:p>
        </p:txBody>
      </p:sp>
      <p:sp>
        <p:nvSpPr>
          <p:cNvPr id="12" name="TextBox 12"/>
          <p:cNvSpPr txBox="1"/>
          <p:nvPr/>
        </p:nvSpPr>
        <p:spPr>
          <a:xfrm>
            <a:off x="12777754" y="8743950"/>
            <a:ext cx="4481546" cy="51435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r">
              <a:lnSpc>
                <a:spcPts val="4200"/>
              </a:lnSpc>
            </a:pPr>
            <a:r>
              <a:rPr lang="en-US" sz="3000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NWCDTP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-1109662" y="0"/>
            <a:ext cx="20507325" cy="10287000"/>
            <a:chOff x="0" y="0"/>
            <a:chExt cx="27343100" cy="13716000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13716000" cy="13716000"/>
            </a:xfrm>
            <a:custGeom>
              <a:avLst/>
              <a:gdLst/>
              <a:ahLst/>
              <a:cxnLst/>
              <a:rect l="l" t="t" r="r" b="b"/>
              <a:pathLst>
                <a:path w="13716000" h="13716000">
                  <a:moveTo>
                    <a:pt x="0" y="0"/>
                  </a:moveTo>
                  <a:lnTo>
                    <a:pt x="13716000" y="0"/>
                  </a:lnTo>
                  <a:lnTo>
                    <a:pt x="13716000" y="13716000"/>
                  </a:lnTo>
                  <a:lnTo>
                    <a:pt x="0" y="1371600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a:blipFill>
          </p:spPr>
        </p:sp>
        <p:sp>
          <p:nvSpPr>
            <p:cNvPr id="4" name="Freeform 4"/>
            <p:cNvSpPr/>
            <p:nvPr/>
          </p:nvSpPr>
          <p:spPr>
            <a:xfrm>
              <a:off x="13627100" y="0"/>
              <a:ext cx="13716000" cy="13716000"/>
            </a:xfrm>
            <a:custGeom>
              <a:avLst/>
              <a:gdLst/>
              <a:ahLst/>
              <a:cxnLst/>
              <a:rect l="l" t="t" r="r" b="b"/>
              <a:pathLst>
                <a:path w="13716000" h="13716000">
                  <a:moveTo>
                    <a:pt x="0" y="0"/>
                  </a:moveTo>
                  <a:lnTo>
                    <a:pt x="13716000" y="0"/>
                  </a:lnTo>
                  <a:lnTo>
                    <a:pt x="13716000" y="13716000"/>
                  </a:lnTo>
                  <a:lnTo>
                    <a:pt x="0" y="1371600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a:blipFill>
          </p:spPr>
        </p:sp>
      </p:grpSp>
      <p:grpSp>
        <p:nvGrpSpPr>
          <p:cNvPr id="5" name="Group 5"/>
          <p:cNvGrpSpPr/>
          <p:nvPr/>
        </p:nvGrpSpPr>
        <p:grpSpPr>
          <a:xfrm>
            <a:off x="1028700" y="1505943"/>
            <a:ext cx="16230600" cy="6526651"/>
            <a:chOff x="0" y="0"/>
            <a:chExt cx="4274726" cy="1718953"/>
          </a:xfrm>
        </p:grpSpPr>
        <p:sp>
          <p:nvSpPr>
            <p:cNvPr id="6" name="Freeform 6"/>
            <p:cNvSpPr/>
            <p:nvPr/>
          </p:nvSpPr>
          <p:spPr>
            <a:xfrm>
              <a:off x="0" y="0"/>
              <a:ext cx="4274726" cy="1718953"/>
            </a:xfrm>
            <a:custGeom>
              <a:avLst/>
              <a:gdLst/>
              <a:ahLst/>
              <a:cxnLst/>
              <a:rect l="l" t="t" r="r" b="b"/>
              <a:pathLst>
                <a:path w="4274726" h="1718953">
                  <a:moveTo>
                    <a:pt x="0" y="0"/>
                  </a:moveTo>
                  <a:lnTo>
                    <a:pt x="4274726" y="0"/>
                  </a:lnTo>
                  <a:lnTo>
                    <a:pt x="4274726" y="1718953"/>
                  </a:lnTo>
                  <a:lnTo>
                    <a:pt x="0" y="1718953"/>
                  </a:lnTo>
                  <a:close/>
                </a:path>
              </a:pathLst>
            </a:custGeom>
            <a:solidFill>
              <a:srgbClr val="F1F2F2"/>
            </a:solidFill>
          </p:spPr>
        </p:sp>
        <p:sp>
          <p:nvSpPr>
            <p:cNvPr id="7" name="TextBox 7"/>
            <p:cNvSpPr txBox="1"/>
            <p:nvPr/>
          </p:nvSpPr>
          <p:spPr>
            <a:xfrm>
              <a:off x="0" y="-38100"/>
              <a:ext cx="4274726" cy="1757053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  <a:endParaRPr/>
            </a:p>
          </p:txBody>
        </p:sp>
      </p:grpSp>
      <p:grpSp>
        <p:nvGrpSpPr>
          <p:cNvPr id="8" name="Group 8"/>
          <p:cNvGrpSpPr/>
          <p:nvPr/>
        </p:nvGrpSpPr>
        <p:grpSpPr>
          <a:xfrm>
            <a:off x="3738739" y="687305"/>
            <a:ext cx="10706585" cy="2429222"/>
            <a:chOff x="0" y="0"/>
            <a:chExt cx="2819841" cy="639795"/>
          </a:xfrm>
        </p:grpSpPr>
        <p:sp>
          <p:nvSpPr>
            <p:cNvPr id="9" name="Freeform 9"/>
            <p:cNvSpPr/>
            <p:nvPr/>
          </p:nvSpPr>
          <p:spPr>
            <a:xfrm>
              <a:off x="0" y="0"/>
              <a:ext cx="2819841" cy="639795"/>
            </a:xfrm>
            <a:custGeom>
              <a:avLst/>
              <a:gdLst/>
              <a:ahLst/>
              <a:cxnLst/>
              <a:rect l="l" t="t" r="r" b="b"/>
              <a:pathLst>
                <a:path w="2819841" h="639795">
                  <a:moveTo>
                    <a:pt x="0" y="0"/>
                  </a:moveTo>
                  <a:lnTo>
                    <a:pt x="2819841" y="0"/>
                  </a:lnTo>
                  <a:lnTo>
                    <a:pt x="2819841" y="639795"/>
                  </a:lnTo>
                  <a:lnTo>
                    <a:pt x="0" y="639795"/>
                  </a:lnTo>
                  <a:close/>
                </a:path>
              </a:pathLst>
            </a:custGeom>
            <a:solidFill>
              <a:srgbClr val="DDDEDE"/>
            </a:solidFill>
            <a:ln w="38100" cap="sq">
              <a:solidFill>
                <a:srgbClr val="F1F2F2"/>
              </a:solidFill>
              <a:prstDash val="solid"/>
              <a:miter/>
            </a:ln>
          </p:spPr>
        </p:sp>
        <p:sp>
          <p:nvSpPr>
            <p:cNvPr id="10" name="TextBox 10"/>
            <p:cNvSpPr txBox="1"/>
            <p:nvPr/>
          </p:nvSpPr>
          <p:spPr>
            <a:xfrm>
              <a:off x="0" y="-38100"/>
              <a:ext cx="2819841" cy="67789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  <a:endParaRPr/>
            </a:p>
          </p:txBody>
        </p:sp>
      </p:grpSp>
      <p:grpSp>
        <p:nvGrpSpPr>
          <p:cNvPr id="11" name="Group 11"/>
          <p:cNvGrpSpPr/>
          <p:nvPr/>
        </p:nvGrpSpPr>
        <p:grpSpPr>
          <a:xfrm>
            <a:off x="-576611" y="8801100"/>
            <a:ext cx="19974273" cy="1861295"/>
            <a:chOff x="0" y="0"/>
            <a:chExt cx="5260714" cy="490218"/>
          </a:xfrm>
        </p:grpSpPr>
        <p:sp>
          <p:nvSpPr>
            <p:cNvPr id="12" name="Freeform 12"/>
            <p:cNvSpPr/>
            <p:nvPr/>
          </p:nvSpPr>
          <p:spPr>
            <a:xfrm>
              <a:off x="0" y="0"/>
              <a:ext cx="5260714" cy="490218"/>
            </a:xfrm>
            <a:custGeom>
              <a:avLst/>
              <a:gdLst/>
              <a:ahLst/>
              <a:cxnLst/>
              <a:rect l="l" t="t" r="r" b="b"/>
              <a:pathLst>
                <a:path w="5260714" h="490218">
                  <a:moveTo>
                    <a:pt x="0" y="0"/>
                  </a:moveTo>
                  <a:lnTo>
                    <a:pt x="5260714" y="0"/>
                  </a:lnTo>
                  <a:lnTo>
                    <a:pt x="5260714" y="490218"/>
                  </a:lnTo>
                  <a:lnTo>
                    <a:pt x="0" y="490218"/>
                  </a:lnTo>
                  <a:close/>
                </a:path>
              </a:pathLst>
            </a:custGeom>
            <a:solidFill>
              <a:srgbClr val="F7952D"/>
            </a:solidFill>
          </p:spPr>
        </p:sp>
        <p:sp>
          <p:nvSpPr>
            <p:cNvPr id="13" name="TextBox 13"/>
            <p:cNvSpPr txBox="1"/>
            <p:nvPr/>
          </p:nvSpPr>
          <p:spPr>
            <a:xfrm>
              <a:off x="0" y="-38100"/>
              <a:ext cx="5260714" cy="528318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  <a:endParaRPr/>
            </a:p>
          </p:txBody>
        </p:sp>
      </p:grpSp>
      <p:sp>
        <p:nvSpPr>
          <p:cNvPr id="14" name="TextBox 14"/>
          <p:cNvSpPr txBox="1"/>
          <p:nvPr/>
        </p:nvSpPr>
        <p:spPr>
          <a:xfrm>
            <a:off x="3738739" y="820960"/>
            <a:ext cx="10810522" cy="2295567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9250"/>
              </a:lnSpc>
            </a:pPr>
            <a:r>
              <a:rPr lang="en-US" sz="6607">
                <a:solidFill>
                  <a:srgbClr val="000000"/>
                </a:solidFill>
                <a:latin typeface="Fredoka"/>
                <a:ea typeface="Fredoka"/>
                <a:cs typeface="Fredoka"/>
                <a:sym typeface="Fredoka"/>
              </a:rPr>
              <a:t>WHAT IS A STATEMENT OF PURPOSE</a:t>
            </a:r>
          </a:p>
        </p:txBody>
      </p:sp>
      <p:sp>
        <p:nvSpPr>
          <p:cNvPr id="15" name="TextBox 15"/>
          <p:cNvSpPr txBox="1"/>
          <p:nvPr/>
        </p:nvSpPr>
        <p:spPr>
          <a:xfrm>
            <a:off x="2246042" y="3205755"/>
            <a:ext cx="13795916" cy="570611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4480"/>
              </a:lnSpc>
            </a:pPr>
            <a:r>
              <a:rPr lang="en-US" sz="3200">
                <a:solidFill>
                  <a:srgbClr val="000000"/>
                </a:solidFill>
                <a:latin typeface="Nunito Bold"/>
                <a:ea typeface="Nunito Bold"/>
                <a:cs typeface="Nunito Bold"/>
                <a:sym typeface="Nunito Bold"/>
              </a:rPr>
              <a:t>A Statement of Purpose (SOP) is a chance for you to explain why you would like to study a particular course or subject and what skills or experiences you have that are relevant to the course.</a:t>
            </a:r>
          </a:p>
          <a:p>
            <a:pPr algn="ctr">
              <a:lnSpc>
                <a:spcPts val="4480"/>
              </a:lnSpc>
            </a:pPr>
            <a:endParaRPr lang="en-US" sz="3200">
              <a:solidFill>
                <a:srgbClr val="000000"/>
              </a:solidFill>
              <a:latin typeface="Nunito Bold"/>
              <a:ea typeface="Nunito Bold"/>
              <a:cs typeface="Nunito Bold"/>
              <a:sym typeface="Nunito Bold"/>
            </a:endParaRPr>
          </a:p>
          <a:p>
            <a:pPr algn="ctr">
              <a:lnSpc>
                <a:spcPts val="4480"/>
              </a:lnSpc>
            </a:pPr>
            <a:r>
              <a:rPr lang="en-US" sz="3200">
                <a:solidFill>
                  <a:srgbClr val="000000"/>
                </a:solidFill>
                <a:latin typeface="Nunito Bold"/>
                <a:ea typeface="Nunito Bold"/>
                <a:cs typeface="Nunito Bold"/>
                <a:sym typeface="Nunito Bold"/>
              </a:rPr>
              <a:t>For a PhD SOP, you would be expected to go into more depth and detail.</a:t>
            </a:r>
          </a:p>
          <a:p>
            <a:pPr algn="ctr">
              <a:lnSpc>
                <a:spcPts val="4480"/>
              </a:lnSpc>
            </a:pPr>
            <a:endParaRPr lang="en-US" sz="3200">
              <a:solidFill>
                <a:srgbClr val="000000"/>
              </a:solidFill>
              <a:latin typeface="Nunito Bold"/>
              <a:ea typeface="Nunito Bold"/>
              <a:cs typeface="Nunito Bold"/>
              <a:sym typeface="Nunito Bold"/>
            </a:endParaRPr>
          </a:p>
          <a:p>
            <a:pPr algn="ctr">
              <a:lnSpc>
                <a:spcPts val="4480"/>
              </a:lnSpc>
            </a:pPr>
            <a:r>
              <a:rPr lang="en-US" sz="3200">
                <a:solidFill>
                  <a:srgbClr val="000000"/>
                </a:solidFill>
                <a:latin typeface="Nunito Bold"/>
                <a:ea typeface="Nunito Bold"/>
                <a:cs typeface="Nunito Bold"/>
                <a:sym typeface="Nunito Bold"/>
              </a:rPr>
              <a:t>The reviewers would be looking for past research interests and academic studies.</a:t>
            </a:r>
          </a:p>
          <a:p>
            <a:pPr algn="ctr">
              <a:lnSpc>
                <a:spcPts val="4899"/>
              </a:lnSpc>
            </a:pPr>
            <a:r>
              <a:rPr lang="en-US" sz="3499">
                <a:solidFill>
                  <a:srgbClr val="000000"/>
                </a:solidFill>
                <a:latin typeface="Nunito Bold"/>
                <a:ea typeface="Nunito Bold"/>
                <a:cs typeface="Nunito Bold"/>
                <a:sym typeface="Nunito Bold"/>
              </a:rPr>
              <a:t>  </a:t>
            </a:r>
          </a:p>
          <a:p>
            <a:pPr algn="ctr">
              <a:lnSpc>
                <a:spcPts val="4899"/>
              </a:lnSpc>
            </a:pPr>
            <a:endParaRPr lang="en-US" sz="3499">
              <a:solidFill>
                <a:srgbClr val="000000"/>
              </a:solidFill>
              <a:latin typeface="Nunito Bold"/>
              <a:ea typeface="Nunito Bold"/>
              <a:cs typeface="Nunito Bold"/>
              <a:sym typeface="Nunito Bold"/>
            </a:endParaRPr>
          </a:p>
        </p:txBody>
      </p:sp>
      <p:sp>
        <p:nvSpPr>
          <p:cNvPr id="16" name="TextBox 16"/>
          <p:cNvSpPr txBox="1"/>
          <p:nvPr/>
        </p:nvSpPr>
        <p:spPr>
          <a:xfrm>
            <a:off x="514350" y="9217398"/>
            <a:ext cx="17259300" cy="51435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4200"/>
              </a:lnSpc>
            </a:pPr>
            <a:r>
              <a:rPr lang="en-US" sz="3000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Introduction</a:t>
            </a:r>
          </a:p>
        </p:txBody>
      </p:sp>
      <p:sp>
        <p:nvSpPr>
          <p:cNvPr id="17" name="Freeform 17"/>
          <p:cNvSpPr/>
          <p:nvPr/>
        </p:nvSpPr>
        <p:spPr>
          <a:xfrm>
            <a:off x="-1109662" y="-911620"/>
            <a:ext cx="2942276" cy="2942276"/>
          </a:xfrm>
          <a:custGeom>
            <a:avLst/>
            <a:gdLst/>
            <a:ahLst/>
            <a:cxnLst/>
            <a:rect l="l" t="t" r="r" b="b"/>
            <a:pathLst>
              <a:path w="2942276" h="2942276">
                <a:moveTo>
                  <a:pt x="0" y="0"/>
                </a:moveTo>
                <a:lnTo>
                  <a:pt x="2942276" y="0"/>
                </a:lnTo>
                <a:lnTo>
                  <a:pt x="2942276" y="2942276"/>
                </a:lnTo>
                <a:lnTo>
                  <a:pt x="0" y="2942276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a:blipFill>
        </p:spPr>
      </p:sp>
      <p:sp>
        <p:nvSpPr>
          <p:cNvPr id="18" name="Freeform 18"/>
          <p:cNvSpPr/>
          <p:nvPr/>
        </p:nvSpPr>
        <p:spPr>
          <a:xfrm>
            <a:off x="16590398" y="6983167"/>
            <a:ext cx="3395204" cy="1049427"/>
          </a:xfrm>
          <a:custGeom>
            <a:avLst/>
            <a:gdLst/>
            <a:ahLst/>
            <a:cxnLst/>
            <a:rect l="l" t="t" r="r" b="b"/>
            <a:pathLst>
              <a:path w="3395204" h="1049427">
                <a:moveTo>
                  <a:pt x="0" y="0"/>
                </a:moveTo>
                <a:lnTo>
                  <a:pt x="3395204" y="0"/>
                </a:lnTo>
                <a:lnTo>
                  <a:pt x="3395204" y="1049427"/>
                </a:lnTo>
                <a:lnTo>
                  <a:pt x="0" y="1049427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a:blipFill>
        </p:spPr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-1109662" y="0"/>
            <a:ext cx="20507325" cy="10287000"/>
            <a:chOff x="0" y="0"/>
            <a:chExt cx="27343100" cy="13716000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13716000" cy="13716000"/>
            </a:xfrm>
            <a:custGeom>
              <a:avLst/>
              <a:gdLst/>
              <a:ahLst/>
              <a:cxnLst/>
              <a:rect l="l" t="t" r="r" b="b"/>
              <a:pathLst>
                <a:path w="13716000" h="13716000">
                  <a:moveTo>
                    <a:pt x="0" y="0"/>
                  </a:moveTo>
                  <a:lnTo>
                    <a:pt x="13716000" y="0"/>
                  </a:lnTo>
                  <a:lnTo>
                    <a:pt x="13716000" y="13716000"/>
                  </a:lnTo>
                  <a:lnTo>
                    <a:pt x="0" y="1371600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a:blipFill>
          </p:spPr>
        </p:sp>
        <p:sp>
          <p:nvSpPr>
            <p:cNvPr id="4" name="Freeform 4"/>
            <p:cNvSpPr/>
            <p:nvPr/>
          </p:nvSpPr>
          <p:spPr>
            <a:xfrm>
              <a:off x="13627100" y="0"/>
              <a:ext cx="13716000" cy="13716000"/>
            </a:xfrm>
            <a:custGeom>
              <a:avLst/>
              <a:gdLst/>
              <a:ahLst/>
              <a:cxnLst/>
              <a:rect l="l" t="t" r="r" b="b"/>
              <a:pathLst>
                <a:path w="13716000" h="13716000">
                  <a:moveTo>
                    <a:pt x="0" y="0"/>
                  </a:moveTo>
                  <a:lnTo>
                    <a:pt x="13716000" y="0"/>
                  </a:lnTo>
                  <a:lnTo>
                    <a:pt x="13716000" y="13716000"/>
                  </a:lnTo>
                  <a:lnTo>
                    <a:pt x="0" y="1371600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a:blipFill>
          </p:spPr>
        </p:sp>
      </p:grpSp>
      <p:grpSp>
        <p:nvGrpSpPr>
          <p:cNvPr id="5" name="Group 5"/>
          <p:cNvGrpSpPr/>
          <p:nvPr/>
        </p:nvGrpSpPr>
        <p:grpSpPr>
          <a:xfrm>
            <a:off x="1028700" y="1505943"/>
            <a:ext cx="16230600" cy="6526651"/>
            <a:chOff x="0" y="0"/>
            <a:chExt cx="4274726" cy="1718953"/>
          </a:xfrm>
        </p:grpSpPr>
        <p:sp>
          <p:nvSpPr>
            <p:cNvPr id="6" name="Freeform 6"/>
            <p:cNvSpPr/>
            <p:nvPr/>
          </p:nvSpPr>
          <p:spPr>
            <a:xfrm>
              <a:off x="0" y="0"/>
              <a:ext cx="4274726" cy="1718953"/>
            </a:xfrm>
            <a:custGeom>
              <a:avLst/>
              <a:gdLst/>
              <a:ahLst/>
              <a:cxnLst/>
              <a:rect l="l" t="t" r="r" b="b"/>
              <a:pathLst>
                <a:path w="4274726" h="1718953">
                  <a:moveTo>
                    <a:pt x="0" y="0"/>
                  </a:moveTo>
                  <a:lnTo>
                    <a:pt x="4274726" y="0"/>
                  </a:lnTo>
                  <a:lnTo>
                    <a:pt x="4274726" y="1718953"/>
                  </a:lnTo>
                  <a:lnTo>
                    <a:pt x="0" y="1718953"/>
                  </a:lnTo>
                  <a:close/>
                </a:path>
              </a:pathLst>
            </a:custGeom>
            <a:solidFill>
              <a:srgbClr val="F1F2F2"/>
            </a:solidFill>
          </p:spPr>
        </p:sp>
        <p:sp>
          <p:nvSpPr>
            <p:cNvPr id="7" name="TextBox 7"/>
            <p:cNvSpPr txBox="1"/>
            <p:nvPr/>
          </p:nvSpPr>
          <p:spPr>
            <a:xfrm>
              <a:off x="0" y="-38100"/>
              <a:ext cx="4274726" cy="1757053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  <a:endParaRPr/>
            </a:p>
          </p:txBody>
        </p:sp>
      </p:grpSp>
      <p:grpSp>
        <p:nvGrpSpPr>
          <p:cNvPr id="8" name="Group 8"/>
          <p:cNvGrpSpPr/>
          <p:nvPr/>
        </p:nvGrpSpPr>
        <p:grpSpPr>
          <a:xfrm>
            <a:off x="2861469" y="906359"/>
            <a:ext cx="12565062" cy="2889984"/>
            <a:chOff x="0" y="0"/>
            <a:chExt cx="3309317" cy="761148"/>
          </a:xfrm>
        </p:grpSpPr>
        <p:sp>
          <p:nvSpPr>
            <p:cNvPr id="9" name="Freeform 9"/>
            <p:cNvSpPr/>
            <p:nvPr/>
          </p:nvSpPr>
          <p:spPr>
            <a:xfrm>
              <a:off x="0" y="0"/>
              <a:ext cx="3309317" cy="761148"/>
            </a:xfrm>
            <a:custGeom>
              <a:avLst/>
              <a:gdLst/>
              <a:ahLst/>
              <a:cxnLst/>
              <a:rect l="l" t="t" r="r" b="b"/>
              <a:pathLst>
                <a:path w="3309317" h="761148">
                  <a:moveTo>
                    <a:pt x="0" y="0"/>
                  </a:moveTo>
                  <a:lnTo>
                    <a:pt x="3309317" y="0"/>
                  </a:lnTo>
                  <a:lnTo>
                    <a:pt x="3309317" y="761148"/>
                  </a:lnTo>
                  <a:lnTo>
                    <a:pt x="0" y="761148"/>
                  </a:lnTo>
                  <a:close/>
                </a:path>
              </a:pathLst>
            </a:custGeom>
            <a:solidFill>
              <a:srgbClr val="DDDEDE"/>
            </a:solidFill>
            <a:ln w="38100" cap="sq">
              <a:solidFill>
                <a:srgbClr val="F1F2F2"/>
              </a:solidFill>
              <a:prstDash val="solid"/>
              <a:miter/>
            </a:ln>
          </p:spPr>
        </p:sp>
        <p:sp>
          <p:nvSpPr>
            <p:cNvPr id="10" name="TextBox 10"/>
            <p:cNvSpPr txBox="1"/>
            <p:nvPr/>
          </p:nvSpPr>
          <p:spPr>
            <a:xfrm>
              <a:off x="0" y="-38100"/>
              <a:ext cx="3309317" cy="799248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  <a:endParaRPr/>
            </a:p>
          </p:txBody>
        </p:sp>
      </p:grpSp>
      <p:grpSp>
        <p:nvGrpSpPr>
          <p:cNvPr id="11" name="Group 11"/>
          <p:cNvGrpSpPr/>
          <p:nvPr/>
        </p:nvGrpSpPr>
        <p:grpSpPr>
          <a:xfrm>
            <a:off x="-576611" y="8801100"/>
            <a:ext cx="19974273" cy="1861295"/>
            <a:chOff x="0" y="0"/>
            <a:chExt cx="5260714" cy="490218"/>
          </a:xfrm>
        </p:grpSpPr>
        <p:sp>
          <p:nvSpPr>
            <p:cNvPr id="12" name="Freeform 12"/>
            <p:cNvSpPr/>
            <p:nvPr/>
          </p:nvSpPr>
          <p:spPr>
            <a:xfrm>
              <a:off x="0" y="0"/>
              <a:ext cx="5260714" cy="490218"/>
            </a:xfrm>
            <a:custGeom>
              <a:avLst/>
              <a:gdLst/>
              <a:ahLst/>
              <a:cxnLst/>
              <a:rect l="l" t="t" r="r" b="b"/>
              <a:pathLst>
                <a:path w="5260714" h="490218">
                  <a:moveTo>
                    <a:pt x="0" y="0"/>
                  </a:moveTo>
                  <a:lnTo>
                    <a:pt x="5260714" y="0"/>
                  </a:lnTo>
                  <a:lnTo>
                    <a:pt x="5260714" y="490218"/>
                  </a:lnTo>
                  <a:lnTo>
                    <a:pt x="0" y="490218"/>
                  </a:lnTo>
                  <a:close/>
                </a:path>
              </a:pathLst>
            </a:custGeom>
            <a:solidFill>
              <a:srgbClr val="F1F2F2"/>
            </a:solidFill>
          </p:spPr>
        </p:sp>
        <p:sp>
          <p:nvSpPr>
            <p:cNvPr id="13" name="TextBox 13"/>
            <p:cNvSpPr txBox="1"/>
            <p:nvPr/>
          </p:nvSpPr>
          <p:spPr>
            <a:xfrm>
              <a:off x="0" y="-38100"/>
              <a:ext cx="5260714" cy="528318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  <a:endParaRPr/>
            </a:p>
          </p:txBody>
        </p:sp>
      </p:grpSp>
      <p:sp>
        <p:nvSpPr>
          <p:cNvPr id="14" name="TextBox 14"/>
          <p:cNvSpPr txBox="1"/>
          <p:nvPr/>
        </p:nvSpPr>
        <p:spPr>
          <a:xfrm>
            <a:off x="2246042" y="5282243"/>
            <a:ext cx="13795916" cy="244475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4899"/>
              </a:lnSpc>
            </a:pPr>
            <a:r>
              <a:rPr lang="en-US" sz="3499">
                <a:solidFill>
                  <a:srgbClr val="000000"/>
                </a:solidFill>
                <a:latin typeface="Nunito Bold"/>
                <a:ea typeface="Nunito Bold"/>
                <a:cs typeface="Nunito Bold"/>
                <a:sym typeface="Nunito Bold"/>
              </a:rPr>
              <a:t>Each university or Department has a different set of values, which are their aims and beliefs. You should refer to these qualities and show how you demonstrate them in your studies and research.</a:t>
            </a:r>
          </a:p>
          <a:p>
            <a:pPr algn="ctr">
              <a:lnSpc>
                <a:spcPts val="4899"/>
              </a:lnSpc>
            </a:pPr>
            <a:endParaRPr lang="en-US" sz="3499">
              <a:solidFill>
                <a:srgbClr val="000000"/>
              </a:solidFill>
              <a:latin typeface="Nunito Bold"/>
              <a:ea typeface="Nunito Bold"/>
              <a:cs typeface="Nunito Bold"/>
              <a:sym typeface="Nunito Bold"/>
            </a:endParaRPr>
          </a:p>
        </p:txBody>
      </p:sp>
      <p:sp>
        <p:nvSpPr>
          <p:cNvPr id="15" name="TextBox 15"/>
          <p:cNvSpPr txBox="1"/>
          <p:nvPr/>
        </p:nvSpPr>
        <p:spPr>
          <a:xfrm>
            <a:off x="3234151" y="1057275"/>
            <a:ext cx="11861515" cy="2295567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9250"/>
              </a:lnSpc>
            </a:pPr>
            <a:r>
              <a:rPr lang="en-US" sz="6607">
                <a:solidFill>
                  <a:srgbClr val="000000"/>
                </a:solidFill>
                <a:latin typeface="Fredoka"/>
                <a:ea typeface="Fredoka"/>
                <a:cs typeface="Fredoka"/>
                <a:sym typeface="Fredoka"/>
              </a:rPr>
              <a:t>RESEARCHING THE UNIVERSITY/DEPARTMENT</a:t>
            </a:r>
          </a:p>
        </p:txBody>
      </p:sp>
      <p:grpSp>
        <p:nvGrpSpPr>
          <p:cNvPr id="16" name="Group 16"/>
          <p:cNvGrpSpPr/>
          <p:nvPr/>
        </p:nvGrpSpPr>
        <p:grpSpPr>
          <a:xfrm>
            <a:off x="-424211" y="8953500"/>
            <a:ext cx="19974273" cy="1861295"/>
            <a:chOff x="0" y="0"/>
            <a:chExt cx="5260714" cy="490218"/>
          </a:xfrm>
        </p:grpSpPr>
        <p:sp>
          <p:nvSpPr>
            <p:cNvPr id="17" name="Freeform 17"/>
            <p:cNvSpPr/>
            <p:nvPr/>
          </p:nvSpPr>
          <p:spPr>
            <a:xfrm>
              <a:off x="0" y="0"/>
              <a:ext cx="5260714" cy="490218"/>
            </a:xfrm>
            <a:custGeom>
              <a:avLst/>
              <a:gdLst/>
              <a:ahLst/>
              <a:cxnLst/>
              <a:rect l="l" t="t" r="r" b="b"/>
              <a:pathLst>
                <a:path w="5260714" h="490218">
                  <a:moveTo>
                    <a:pt x="0" y="0"/>
                  </a:moveTo>
                  <a:lnTo>
                    <a:pt x="5260714" y="0"/>
                  </a:lnTo>
                  <a:lnTo>
                    <a:pt x="5260714" y="490218"/>
                  </a:lnTo>
                  <a:lnTo>
                    <a:pt x="0" y="490218"/>
                  </a:lnTo>
                  <a:close/>
                </a:path>
              </a:pathLst>
            </a:custGeom>
            <a:solidFill>
              <a:srgbClr val="F7952D"/>
            </a:solidFill>
          </p:spPr>
        </p:sp>
        <p:sp>
          <p:nvSpPr>
            <p:cNvPr id="18" name="TextBox 18"/>
            <p:cNvSpPr txBox="1"/>
            <p:nvPr/>
          </p:nvSpPr>
          <p:spPr>
            <a:xfrm>
              <a:off x="0" y="-38100"/>
              <a:ext cx="5260714" cy="528318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  <a:endParaRPr/>
            </a:p>
          </p:txBody>
        </p:sp>
      </p:grpSp>
      <p:sp>
        <p:nvSpPr>
          <p:cNvPr id="19" name="TextBox 19"/>
          <p:cNvSpPr txBox="1"/>
          <p:nvPr/>
        </p:nvSpPr>
        <p:spPr>
          <a:xfrm>
            <a:off x="514350" y="9217398"/>
            <a:ext cx="17259300" cy="51435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4200"/>
              </a:lnSpc>
            </a:pPr>
            <a:r>
              <a:rPr lang="en-US" sz="3000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Conducting Research for your Statement of Purpose</a:t>
            </a:r>
          </a:p>
        </p:txBody>
      </p:sp>
      <p:sp>
        <p:nvSpPr>
          <p:cNvPr id="20" name="Freeform 20"/>
          <p:cNvSpPr/>
          <p:nvPr/>
        </p:nvSpPr>
        <p:spPr>
          <a:xfrm>
            <a:off x="15976675" y="6685593"/>
            <a:ext cx="1949375" cy="1949375"/>
          </a:xfrm>
          <a:custGeom>
            <a:avLst/>
            <a:gdLst/>
            <a:ahLst/>
            <a:cxnLst/>
            <a:rect l="l" t="t" r="r" b="b"/>
            <a:pathLst>
              <a:path w="1949375" h="1949375">
                <a:moveTo>
                  <a:pt x="0" y="0"/>
                </a:moveTo>
                <a:lnTo>
                  <a:pt x="1949375" y="0"/>
                </a:lnTo>
                <a:lnTo>
                  <a:pt x="1949375" y="1949375"/>
                </a:lnTo>
                <a:lnTo>
                  <a:pt x="0" y="1949375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a:blipFill>
        </p:spPr>
      </p:sp>
      <p:sp>
        <p:nvSpPr>
          <p:cNvPr id="21" name="Freeform 21"/>
          <p:cNvSpPr/>
          <p:nvPr/>
        </p:nvSpPr>
        <p:spPr>
          <a:xfrm>
            <a:off x="-516502" y="1181100"/>
            <a:ext cx="3395204" cy="1049427"/>
          </a:xfrm>
          <a:custGeom>
            <a:avLst/>
            <a:gdLst/>
            <a:ahLst/>
            <a:cxnLst/>
            <a:rect l="l" t="t" r="r" b="b"/>
            <a:pathLst>
              <a:path w="3395204" h="1049427">
                <a:moveTo>
                  <a:pt x="0" y="0"/>
                </a:moveTo>
                <a:lnTo>
                  <a:pt x="3395204" y="0"/>
                </a:lnTo>
                <a:lnTo>
                  <a:pt x="3395204" y="1049427"/>
                </a:lnTo>
                <a:lnTo>
                  <a:pt x="0" y="1049427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a:blipFill>
        </p:spPr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-1109662" y="0"/>
            <a:ext cx="20507325" cy="10287000"/>
            <a:chOff x="0" y="0"/>
            <a:chExt cx="27343100" cy="13716000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13716000" cy="13716000"/>
            </a:xfrm>
            <a:custGeom>
              <a:avLst/>
              <a:gdLst/>
              <a:ahLst/>
              <a:cxnLst/>
              <a:rect l="l" t="t" r="r" b="b"/>
              <a:pathLst>
                <a:path w="13716000" h="13716000">
                  <a:moveTo>
                    <a:pt x="0" y="0"/>
                  </a:moveTo>
                  <a:lnTo>
                    <a:pt x="13716000" y="0"/>
                  </a:lnTo>
                  <a:lnTo>
                    <a:pt x="13716000" y="13716000"/>
                  </a:lnTo>
                  <a:lnTo>
                    <a:pt x="0" y="1371600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a:blipFill>
          </p:spPr>
        </p:sp>
        <p:sp>
          <p:nvSpPr>
            <p:cNvPr id="4" name="Freeform 4"/>
            <p:cNvSpPr/>
            <p:nvPr/>
          </p:nvSpPr>
          <p:spPr>
            <a:xfrm>
              <a:off x="13627100" y="0"/>
              <a:ext cx="13716000" cy="13716000"/>
            </a:xfrm>
            <a:custGeom>
              <a:avLst/>
              <a:gdLst/>
              <a:ahLst/>
              <a:cxnLst/>
              <a:rect l="l" t="t" r="r" b="b"/>
              <a:pathLst>
                <a:path w="13716000" h="13716000">
                  <a:moveTo>
                    <a:pt x="0" y="0"/>
                  </a:moveTo>
                  <a:lnTo>
                    <a:pt x="13716000" y="0"/>
                  </a:lnTo>
                  <a:lnTo>
                    <a:pt x="13716000" y="13716000"/>
                  </a:lnTo>
                  <a:lnTo>
                    <a:pt x="0" y="1371600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a:blipFill>
          </p:spPr>
        </p:sp>
      </p:grpSp>
      <p:grpSp>
        <p:nvGrpSpPr>
          <p:cNvPr id="5" name="Group 5"/>
          <p:cNvGrpSpPr/>
          <p:nvPr/>
        </p:nvGrpSpPr>
        <p:grpSpPr>
          <a:xfrm>
            <a:off x="1028700" y="1505943"/>
            <a:ext cx="16230600" cy="6526651"/>
            <a:chOff x="0" y="0"/>
            <a:chExt cx="4274726" cy="1718953"/>
          </a:xfrm>
        </p:grpSpPr>
        <p:sp>
          <p:nvSpPr>
            <p:cNvPr id="6" name="Freeform 6"/>
            <p:cNvSpPr/>
            <p:nvPr/>
          </p:nvSpPr>
          <p:spPr>
            <a:xfrm>
              <a:off x="0" y="0"/>
              <a:ext cx="4274726" cy="1718953"/>
            </a:xfrm>
            <a:custGeom>
              <a:avLst/>
              <a:gdLst/>
              <a:ahLst/>
              <a:cxnLst/>
              <a:rect l="l" t="t" r="r" b="b"/>
              <a:pathLst>
                <a:path w="4274726" h="1718953">
                  <a:moveTo>
                    <a:pt x="0" y="0"/>
                  </a:moveTo>
                  <a:lnTo>
                    <a:pt x="4274726" y="0"/>
                  </a:lnTo>
                  <a:lnTo>
                    <a:pt x="4274726" y="1718953"/>
                  </a:lnTo>
                  <a:lnTo>
                    <a:pt x="0" y="1718953"/>
                  </a:lnTo>
                  <a:close/>
                </a:path>
              </a:pathLst>
            </a:custGeom>
            <a:solidFill>
              <a:srgbClr val="F1F2F2"/>
            </a:solidFill>
          </p:spPr>
        </p:sp>
        <p:sp>
          <p:nvSpPr>
            <p:cNvPr id="7" name="TextBox 7"/>
            <p:cNvSpPr txBox="1"/>
            <p:nvPr/>
          </p:nvSpPr>
          <p:spPr>
            <a:xfrm>
              <a:off x="0" y="-38100"/>
              <a:ext cx="4274726" cy="1757053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  <a:endParaRPr/>
            </a:p>
          </p:txBody>
        </p:sp>
      </p:grpSp>
      <p:grpSp>
        <p:nvGrpSpPr>
          <p:cNvPr id="8" name="Group 8"/>
          <p:cNvGrpSpPr/>
          <p:nvPr/>
        </p:nvGrpSpPr>
        <p:grpSpPr>
          <a:xfrm>
            <a:off x="5139012" y="687305"/>
            <a:ext cx="8009976" cy="2671117"/>
            <a:chOff x="0" y="0"/>
            <a:chExt cx="2109623" cy="703504"/>
          </a:xfrm>
        </p:grpSpPr>
        <p:sp>
          <p:nvSpPr>
            <p:cNvPr id="9" name="Freeform 9"/>
            <p:cNvSpPr/>
            <p:nvPr/>
          </p:nvSpPr>
          <p:spPr>
            <a:xfrm>
              <a:off x="0" y="0"/>
              <a:ext cx="2109623" cy="703504"/>
            </a:xfrm>
            <a:custGeom>
              <a:avLst/>
              <a:gdLst/>
              <a:ahLst/>
              <a:cxnLst/>
              <a:rect l="l" t="t" r="r" b="b"/>
              <a:pathLst>
                <a:path w="2109623" h="703504">
                  <a:moveTo>
                    <a:pt x="0" y="0"/>
                  </a:moveTo>
                  <a:lnTo>
                    <a:pt x="2109623" y="0"/>
                  </a:lnTo>
                  <a:lnTo>
                    <a:pt x="2109623" y="703504"/>
                  </a:lnTo>
                  <a:lnTo>
                    <a:pt x="0" y="703504"/>
                  </a:lnTo>
                  <a:close/>
                </a:path>
              </a:pathLst>
            </a:custGeom>
            <a:solidFill>
              <a:srgbClr val="DDDEDE"/>
            </a:solidFill>
            <a:ln w="38100" cap="sq">
              <a:solidFill>
                <a:srgbClr val="F1F2F2"/>
              </a:solidFill>
              <a:prstDash val="solid"/>
              <a:miter/>
            </a:ln>
          </p:spPr>
        </p:sp>
        <p:sp>
          <p:nvSpPr>
            <p:cNvPr id="10" name="TextBox 10"/>
            <p:cNvSpPr txBox="1"/>
            <p:nvPr/>
          </p:nvSpPr>
          <p:spPr>
            <a:xfrm>
              <a:off x="0" y="-38100"/>
              <a:ext cx="2109623" cy="741604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  <a:endParaRPr/>
            </a:p>
          </p:txBody>
        </p:sp>
      </p:grpSp>
      <p:grpSp>
        <p:nvGrpSpPr>
          <p:cNvPr id="11" name="Group 11"/>
          <p:cNvGrpSpPr/>
          <p:nvPr/>
        </p:nvGrpSpPr>
        <p:grpSpPr>
          <a:xfrm>
            <a:off x="-576611" y="8801100"/>
            <a:ext cx="19974273" cy="1861295"/>
            <a:chOff x="0" y="0"/>
            <a:chExt cx="5260714" cy="490218"/>
          </a:xfrm>
        </p:grpSpPr>
        <p:sp>
          <p:nvSpPr>
            <p:cNvPr id="12" name="Freeform 12"/>
            <p:cNvSpPr/>
            <p:nvPr/>
          </p:nvSpPr>
          <p:spPr>
            <a:xfrm>
              <a:off x="0" y="0"/>
              <a:ext cx="5260714" cy="490218"/>
            </a:xfrm>
            <a:custGeom>
              <a:avLst/>
              <a:gdLst/>
              <a:ahLst/>
              <a:cxnLst/>
              <a:rect l="l" t="t" r="r" b="b"/>
              <a:pathLst>
                <a:path w="5260714" h="490218">
                  <a:moveTo>
                    <a:pt x="0" y="0"/>
                  </a:moveTo>
                  <a:lnTo>
                    <a:pt x="5260714" y="0"/>
                  </a:lnTo>
                  <a:lnTo>
                    <a:pt x="5260714" y="490218"/>
                  </a:lnTo>
                  <a:lnTo>
                    <a:pt x="0" y="490218"/>
                  </a:lnTo>
                  <a:close/>
                </a:path>
              </a:pathLst>
            </a:custGeom>
            <a:solidFill>
              <a:srgbClr val="F7952D"/>
            </a:solidFill>
          </p:spPr>
        </p:sp>
        <p:sp>
          <p:nvSpPr>
            <p:cNvPr id="13" name="TextBox 13"/>
            <p:cNvSpPr txBox="1"/>
            <p:nvPr/>
          </p:nvSpPr>
          <p:spPr>
            <a:xfrm>
              <a:off x="0" y="-38100"/>
              <a:ext cx="5260714" cy="528318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  <a:endParaRPr/>
            </a:p>
          </p:txBody>
        </p:sp>
      </p:grpSp>
      <p:sp>
        <p:nvSpPr>
          <p:cNvPr id="14" name="TextBox 14"/>
          <p:cNvSpPr txBox="1"/>
          <p:nvPr/>
        </p:nvSpPr>
        <p:spPr>
          <a:xfrm>
            <a:off x="2246042" y="3569538"/>
            <a:ext cx="13795916" cy="430212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4899"/>
              </a:lnSpc>
            </a:pPr>
            <a:r>
              <a:rPr lang="en-US" sz="3499">
                <a:solidFill>
                  <a:srgbClr val="000000"/>
                </a:solidFill>
                <a:latin typeface="Nunito Bold"/>
                <a:ea typeface="Nunito Bold"/>
                <a:cs typeface="Nunito Bold"/>
                <a:sym typeface="Nunito Bold"/>
              </a:rPr>
              <a:t>A tailored personal statement for a specific course at one university is more likely to be successful than a general personal statement sent to many universities.</a:t>
            </a:r>
          </a:p>
          <a:p>
            <a:pPr algn="ctr">
              <a:lnSpc>
                <a:spcPts val="4899"/>
              </a:lnSpc>
            </a:pPr>
            <a:endParaRPr lang="en-US" sz="3499">
              <a:solidFill>
                <a:srgbClr val="000000"/>
              </a:solidFill>
              <a:latin typeface="Nunito Bold"/>
              <a:ea typeface="Nunito Bold"/>
              <a:cs typeface="Nunito Bold"/>
              <a:sym typeface="Nunito Bold"/>
            </a:endParaRPr>
          </a:p>
          <a:p>
            <a:pPr algn="ctr">
              <a:lnSpc>
                <a:spcPts val="4899"/>
              </a:lnSpc>
            </a:pPr>
            <a:r>
              <a:rPr lang="en-US" sz="3499">
                <a:solidFill>
                  <a:srgbClr val="000000"/>
                </a:solidFill>
                <a:latin typeface="Nunito Bold"/>
                <a:ea typeface="Nunito Bold"/>
                <a:cs typeface="Nunito Bold"/>
                <a:sym typeface="Nunito Bold"/>
              </a:rPr>
              <a:t>It is important to know what each PhD course involves (archives, labs, fieldwork) so you can mention specific points related to the course in your Statement of Purpose.</a:t>
            </a:r>
          </a:p>
        </p:txBody>
      </p:sp>
      <p:sp>
        <p:nvSpPr>
          <p:cNvPr id="15" name="TextBox 15"/>
          <p:cNvSpPr txBox="1"/>
          <p:nvPr/>
        </p:nvSpPr>
        <p:spPr>
          <a:xfrm>
            <a:off x="4543721" y="904875"/>
            <a:ext cx="9200557" cy="2295567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9250"/>
              </a:lnSpc>
            </a:pPr>
            <a:r>
              <a:rPr lang="en-US" sz="6607">
                <a:solidFill>
                  <a:srgbClr val="000000"/>
                </a:solidFill>
                <a:latin typeface="Fredoka"/>
                <a:ea typeface="Fredoka"/>
                <a:cs typeface="Fredoka"/>
                <a:sym typeface="Fredoka"/>
              </a:rPr>
              <a:t>RESEARCHING THE COURSE</a:t>
            </a:r>
          </a:p>
        </p:txBody>
      </p:sp>
      <p:sp>
        <p:nvSpPr>
          <p:cNvPr id="16" name="TextBox 16"/>
          <p:cNvSpPr txBox="1"/>
          <p:nvPr/>
        </p:nvSpPr>
        <p:spPr>
          <a:xfrm>
            <a:off x="514350" y="9217398"/>
            <a:ext cx="17259300" cy="51435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4200"/>
              </a:lnSpc>
            </a:pPr>
            <a:r>
              <a:rPr lang="en-US" sz="3000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Conducting Research for your Statement of Purpose</a:t>
            </a:r>
          </a:p>
        </p:txBody>
      </p:sp>
      <p:sp>
        <p:nvSpPr>
          <p:cNvPr id="17" name="Freeform 17"/>
          <p:cNvSpPr/>
          <p:nvPr/>
        </p:nvSpPr>
        <p:spPr>
          <a:xfrm>
            <a:off x="15976675" y="6685593"/>
            <a:ext cx="1949375" cy="1949375"/>
          </a:xfrm>
          <a:custGeom>
            <a:avLst/>
            <a:gdLst/>
            <a:ahLst/>
            <a:cxnLst/>
            <a:rect l="l" t="t" r="r" b="b"/>
            <a:pathLst>
              <a:path w="1949375" h="1949375">
                <a:moveTo>
                  <a:pt x="0" y="0"/>
                </a:moveTo>
                <a:lnTo>
                  <a:pt x="1949375" y="0"/>
                </a:lnTo>
                <a:lnTo>
                  <a:pt x="1949375" y="1949375"/>
                </a:lnTo>
                <a:lnTo>
                  <a:pt x="0" y="1949375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a:blipFill>
        </p:spPr>
      </p:sp>
      <p:sp>
        <p:nvSpPr>
          <p:cNvPr id="18" name="Freeform 18"/>
          <p:cNvSpPr/>
          <p:nvPr/>
        </p:nvSpPr>
        <p:spPr>
          <a:xfrm>
            <a:off x="-668902" y="1028700"/>
            <a:ext cx="3395204" cy="1049427"/>
          </a:xfrm>
          <a:custGeom>
            <a:avLst/>
            <a:gdLst/>
            <a:ahLst/>
            <a:cxnLst/>
            <a:rect l="l" t="t" r="r" b="b"/>
            <a:pathLst>
              <a:path w="3395204" h="1049427">
                <a:moveTo>
                  <a:pt x="0" y="0"/>
                </a:moveTo>
                <a:lnTo>
                  <a:pt x="3395204" y="0"/>
                </a:lnTo>
                <a:lnTo>
                  <a:pt x="3395204" y="1049427"/>
                </a:lnTo>
                <a:lnTo>
                  <a:pt x="0" y="1049427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a:blipFill>
        </p:spPr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-1109662" y="0"/>
            <a:ext cx="20507325" cy="10287000"/>
            <a:chOff x="0" y="0"/>
            <a:chExt cx="27343100" cy="13716000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13716000" cy="13716000"/>
            </a:xfrm>
            <a:custGeom>
              <a:avLst/>
              <a:gdLst/>
              <a:ahLst/>
              <a:cxnLst/>
              <a:rect l="l" t="t" r="r" b="b"/>
              <a:pathLst>
                <a:path w="13716000" h="13716000">
                  <a:moveTo>
                    <a:pt x="0" y="0"/>
                  </a:moveTo>
                  <a:lnTo>
                    <a:pt x="13716000" y="0"/>
                  </a:lnTo>
                  <a:lnTo>
                    <a:pt x="13716000" y="13716000"/>
                  </a:lnTo>
                  <a:lnTo>
                    <a:pt x="0" y="1371600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a:blipFill>
          </p:spPr>
        </p:sp>
        <p:sp>
          <p:nvSpPr>
            <p:cNvPr id="4" name="Freeform 4"/>
            <p:cNvSpPr/>
            <p:nvPr/>
          </p:nvSpPr>
          <p:spPr>
            <a:xfrm>
              <a:off x="13627100" y="0"/>
              <a:ext cx="13716000" cy="13716000"/>
            </a:xfrm>
            <a:custGeom>
              <a:avLst/>
              <a:gdLst/>
              <a:ahLst/>
              <a:cxnLst/>
              <a:rect l="l" t="t" r="r" b="b"/>
              <a:pathLst>
                <a:path w="13716000" h="13716000">
                  <a:moveTo>
                    <a:pt x="0" y="0"/>
                  </a:moveTo>
                  <a:lnTo>
                    <a:pt x="13716000" y="0"/>
                  </a:lnTo>
                  <a:lnTo>
                    <a:pt x="13716000" y="13716000"/>
                  </a:lnTo>
                  <a:lnTo>
                    <a:pt x="0" y="1371600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a:blipFill>
          </p:spPr>
        </p:sp>
      </p:grpSp>
      <p:grpSp>
        <p:nvGrpSpPr>
          <p:cNvPr id="5" name="Group 5"/>
          <p:cNvGrpSpPr/>
          <p:nvPr/>
        </p:nvGrpSpPr>
        <p:grpSpPr>
          <a:xfrm>
            <a:off x="1028700" y="1505943"/>
            <a:ext cx="16230600" cy="6526651"/>
            <a:chOff x="0" y="0"/>
            <a:chExt cx="4274726" cy="1718953"/>
          </a:xfrm>
        </p:grpSpPr>
        <p:sp>
          <p:nvSpPr>
            <p:cNvPr id="6" name="Freeform 6"/>
            <p:cNvSpPr/>
            <p:nvPr/>
          </p:nvSpPr>
          <p:spPr>
            <a:xfrm>
              <a:off x="0" y="0"/>
              <a:ext cx="4274726" cy="1718953"/>
            </a:xfrm>
            <a:custGeom>
              <a:avLst/>
              <a:gdLst/>
              <a:ahLst/>
              <a:cxnLst/>
              <a:rect l="l" t="t" r="r" b="b"/>
              <a:pathLst>
                <a:path w="4274726" h="1718953">
                  <a:moveTo>
                    <a:pt x="0" y="0"/>
                  </a:moveTo>
                  <a:lnTo>
                    <a:pt x="4274726" y="0"/>
                  </a:lnTo>
                  <a:lnTo>
                    <a:pt x="4274726" y="1718953"/>
                  </a:lnTo>
                  <a:lnTo>
                    <a:pt x="0" y="1718953"/>
                  </a:lnTo>
                  <a:close/>
                </a:path>
              </a:pathLst>
            </a:custGeom>
            <a:solidFill>
              <a:srgbClr val="F1F2F2"/>
            </a:solidFill>
          </p:spPr>
        </p:sp>
        <p:sp>
          <p:nvSpPr>
            <p:cNvPr id="7" name="TextBox 7"/>
            <p:cNvSpPr txBox="1"/>
            <p:nvPr/>
          </p:nvSpPr>
          <p:spPr>
            <a:xfrm>
              <a:off x="0" y="-38100"/>
              <a:ext cx="4274726" cy="1757053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  <a:endParaRPr/>
            </a:p>
          </p:txBody>
        </p:sp>
      </p:grpSp>
      <p:grpSp>
        <p:nvGrpSpPr>
          <p:cNvPr id="8" name="Group 8"/>
          <p:cNvGrpSpPr/>
          <p:nvPr/>
        </p:nvGrpSpPr>
        <p:grpSpPr>
          <a:xfrm>
            <a:off x="5139012" y="687305"/>
            <a:ext cx="8009976" cy="1539208"/>
            <a:chOff x="0" y="0"/>
            <a:chExt cx="2109623" cy="405388"/>
          </a:xfrm>
        </p:grpSpPr>
        <p:sp>
          <p:nvSpPr>
            <p:cNvPr id="9" name="Freeform 9"/>
            <p:cNvSpPr/>
            <p:nvPr/>
          </p:nvSpPr>
          <p:spPr>
            <a:xfrm>
              <a:off x="0" y="0"/>
              <a:ext cx="2109623" cy="405388"/>
            </a:xfrm>
            <a:custGeom>
              <a:avLst/>
              <a:gdLst/>
              <a:ahLst/>
              <a:cxnLst/>
              <a:rect l="l" t="t" r="r" b="b"/>
              <a:pathLst>
                <a:path w="2109623" h="405388">
                  <a:moveTo>
                    <a:pt x="0" y="0"/>
                  </a:moveTo>
                  <a:lnTo>
                    <a:pt x="2109623" y="0"/>
                  </a:lnTo>
                  <a:lnTo>
                    <a:pt x="2109623" y="405388"/>
                  </a:lnTo>
                  <a:lnTo>
                    <a:pt x="0" y="405388"/>
                  </a:lnTo>
                  <a:close/>
                </a:path>
              </a:pathLst>
            </a:custGeom>
            <a:solidFill>
              <a:srgbClr val="DDDEDE"/>
            </a:solidFill>
            <a:ln w="38100" cap="sq">
              <a:solidFill>
                <a:srgbClr val="F1F2F2"/>
              </a:solidFill>
              <a:prstDash val="solid"/>
              <a:miter/>
            </a:ln>
          </p:spPr>
        </p:sp>
        <p:sp>
          <p:nvSpPr>
            <p:cNvPr id="10" name="TextBox 10"/>
            <p:cNvSpPr txBox="1"/>
            <p:nvPr/>
          </p:nvSpPr>
          <p:spPr>
            <a:xfrm>
              <a:off x="0" y="-38100"/>
              <a:ext cx="2109623" cy="443488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  <a:endParaRPr/>
            </a:p>
          </p:txBody>
        </p:sp>
      </p:grpSp>
      <p:grpSp>
        <p:nvGrpSpPr>
          <p:cNvPr id="11" name="Group 11"/>
          <p:cNvGrpSpPr/>
          <p:nvPr/>
        </p:nvGrpSpPr>
        <p:grpSpPr>
          <a:xfrm>
            <a:off x="-576611" y="8801100"/>
            <a:ext cx="19974273" cy="1861295"/>
            <a:chOff x="0" y="0"/>
            <a:chExt cx="5260714" cy="490218"/>
          </a:xfrm>
        </p:grpSpPr>
        <p:sp>
          <p:nvSpPr>
            <p:cNvPr id="12" name="Freeform 12"/>
            <p:cNvSpPr/>
            <p:nvPr/>
          </p:nvSpPr>
          <p:spPr>
            <a:xfrm>
              <a:off x="0" y="0"/>
              <a:ext cx="5260714" cy="490218"/>
            </a:xfrm>
            <a:custGeom>
              <a:avLst/>
              <a:gdLst/>
              <a:ahLst/>
              <a:cxnLst/>
              <a:rect l="l" t="t" r="r" b="b"/>
              <a:pathLst>
                <a:path w="5260714" h="490218">
                  <a:moveTo>
                    <a:pt x="0" y="0"/>
                  </a:moveTo>
                  <a:lnTo>
                    <a:pt x="5260714" y="0"/>
                  </a:lnTo>
                  <a:lnTo>
                    <a:pt x="5260714" y="490218"/>
                  </a:lnTo>
                  <a:lnTo>
                    <a:pt x="0" y="490218"/>
                  </a:lnTo>
                  <a:close/>
                </a:path>
              </a:pathLst>
            </a:custGeom>
            <a:solidFill>
              <a:srgbClr val="F1F2F2"/>
            </a:solidFill>
          </p:spPr>
        </p:sp>
        <p:sp>
          <p:nvSpPr>
            <p:cNvPr id="13" name="TextBox 13"/>
            <p:cNvSpPr txBox="1"/>
            <p:nvPr/>
          </p:nvSpPr>
          <p:spPr>
            <a:xfrm>
              <a:off x="0" y="-38100"/>
              <a:ext cx="5260714" cy="528318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  <a:endParaRPr/>
            </a:p>
          </p:txBody>
        </p:sp>
      </p:grpSp>
      <p:sp>
        <p:nvSpPr>
          <p:cNvPr id="14" name="TextBox 14"/>
          <p:cNvSpPr txBox="1"/>
          <p:nvPr/>
        </p:nvSpPr>
        <p:spPr>
          <a:xfrm>
            <a:off x="2246042" y="3569538"/>
            <a:ext cx="13795916" cy="430212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4899"/>
              </a:lnSpc>
            </a:pPr>
            <a:r>
              <a:rPr lang="en-US" sz="3499">
                <a:solidFill>
                  <a:srgbClr val="000000"/>
                </a:solidFill>
                <a:latin typeface="Nunito Bold"/>
                <a:ea typeface="Nunito Bold"/>
                <a:cs typeface="Nunito Bold"/>
                <a:sym typeface="Nunito Bold"/>
              </a:rPr>
              <a:t>Your SOP should have three sections:</a:t>
            </a:r>
          </a:p>
          <a:p>
            <a:pPr algn="ctr">
              <a:lnSpc>
                <a:spcPts val="4899"/>
              </a:lnSpc>
            </a:pPr>
            <a:endParaRPr lang="en-US" sz="3499">
              <a:solidFill>
                <a:srgbClr val="000000"/>
              </a:solidFill>
              <a:latin typeface="Nunito Bold"/>
              <a:ea typeface="Nunito Bold"/>
              <a:cs typeface="Nunito Bold"/>
              <a:sym typeface="Nunito Bold"/>
            </a:endParaRPr>
          </a:p>
          <a:p>
            <a:pPr marL="755649" lvl="1" indent="-377824" algn="ctr">
              <a:lnSpc>
                <a:spcPts val="4899"/>
              </a:lnSpc>
              <a:buFont typeface="Arial"/>
              <a:buChar char="•"/>
            </a:pPr>
            <a:r>
              <a:rPr lang="en-US" sz="3499">
                <a:solidFill>
                  <a:srgbClr val="000000"/>
                </a:solidFill>
                <a:latin typeface="Nunito Bold"/>
                <a:ea typeface="Nunito Bold"/>
                <a:cs typeface="Nunito Bold"/>
                <a:sym typeface="Nunito Bold"/>
              </a:rPr>
              <a:t>An eye-catching introduction</a:t>
            </a:r>
          </a:p>
          <a:p>
            <a:pPr marL="755649" lvl="1" indent="-377824" algn="ctr">
              <a:lnSpc>
                <a:spcPts val="4899"/>
              </a:lnSpc>
              <a:buFont typeface="Arial"/>
              <a:buChar char="•"/>
            </a:pPr>
            <a:r>
              <a:rPr lang="en-US" sz="3499">
                <a:solidFill>
                  <a:srgbClr val="000000"/>
                </a:solidFill>
                <a:latin typeface="Nunito Bold"/>
                <a:ea typeface="Nunito Bold"/>
                <a:cs typeface="Nunito Bold"/>
                <a:sym typeface="Nunito Bold"/>
              </a:rPr>
              <a:t>An engaging main section</a:t>
            </a:r>
          </a:p>
          <a:p>
            <a:pPr marL="755649" lvl="1" indent="-377824" algn="ctr">
              <a:lnSpc>
                <a:spcPts val="4899"/>
              </a:lnSpc>
              <a:buFont typeface="Arial"/>
              <a:buChar char="•"/>
            </a:pPr>
            <a:r>
              <a:rPr lang="en-US" sz="3499">
                <a:solidFill>
                  <a:srgbClr val="000000"/>
                </a:solidFill>
                <a:latin typeface="Nunito Bold"/>
                <a:ea typeface="Nunito Bold"/>
                <a:cs typeface="Nunito Bold"/>
                <a:sym typeface="Nunito Bold"/>
              </a:rPr>
              <a:t>An appealing conclusion</a:t>
            </a:r>
          </a:p>
          <a:p>
            <a:pPr algn="ctr">
              <a:lnSpc>
                <a:spcPts val="4899"/>
              </a:lnSpc>
            </a:pPr>
            <a:endParaRPr lang="en-US" sz="3499">
              <a:solidFill>
                <a:srgbClr val="000000"/>
              </a:solidFill>
              <a:latin typeface="Nunito Bold"/>
              <a:ea typeface="Nunito Bold"/>
              <a:cs typeface="Nunito Bold"/>
              <a:sym typeface="Nunito Bold"/>
            </a:endParaRPr>
          </a:p>
          <a:p>
            <a:pPr algn="ctr">
              <a:lnSpc>
                <a:spcPts val="4899"/>
              </a:lnSpc>
            </a:pPr>
            <a:r>
              <a:rPr lang="en-US" sz="3499">
                <a:solidFill>
                  <a:srgbClr val="000000"/>
                </a:solidFill>
                <a:latin typeface="Nunito Bold"/>
                <a:ea typeface="Nunito Bold"/>
                <a:cs typeface="Nunito Bold"/>
                <a:sym typeface="Nunito Bold"/>
              </a:rPr>
              <a:t>Should be two A4 pages long</a:t>
            </a:r>
          </a:p>
        </p:txBody>
      </p:sp>
      <p:sp>
        <p:nvSpPr>
          <p:cNvPr id="15" name="TextBox 15"/>
          <p:cNvSpPr txBox="1"/>
          <p:nvPr/>
        </p:nvSpPr>
        <p:spPr>
          <a:xfrm>
            <a:off x="4543721" y="904875"/>
            <a:ext cx="9200557" cy="112578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9250"/>
              </a:lnSpc>
            </a:pPr>
            <a:r>
              <a:rPr lang="en-US" sz="6607">
                <a:solidFill>
                  <a:srgbClr val="000000"/>
                </a:solidFill>
                <a:latin typeface="Fredoka"/>
                <a:ea typeface="Fredoka"/>
                <a:cs typeface="Fredoka"/>
                <a:sym typeface="Fredoka"/>
              </a:rPr>
              <a:t>STRUCTURE</a:t>
            </a:r>
          </a:p>
        </p:txBody>
      </p:sp>
      <p:grpSp>
        <p:nvGrpSpPr>
          <p:cNvPr id="16" name="Group 16"/>
          <p:cNvGrpSpPr/>
          <p:nvPr/>
        </p:nvGrpSpPr>
        <p:grpSpPr>
          <a:xfrm>
            <a:off x="-424211" y="8953500"/>
            <a:ext cx="19974273" cy="1861295"/>
            <a:chOff x="0" y="0"/>
            <a:chExt cx="5260714" cy="490218"/>
          </a:xfrm>
        </p:grpSpPr>
        <p:sp>
          <p:nvSpPr>
            <p:cNvPr id="17" name="Freeform 17"/>
            <p:cNvSpPr/>
            <p:nvPr/>
          </p:nvSpPr>
          <p:spPr>
            <a:xfrm>
              <a:off x="0" y="0"/>
              <a:ext cx="5260714" cy="490218"/>
            </a:xfrm>
            <a:custGeom>
              <a:avLst/>
              <a:gdLst/>
              <a:ahLst/>
              <a:cxnLst/>
              <a:rect l="l" t="t" r="r" b="b"/>
              <a:pathLst>
                <a:path w="5260714" h="490218">
                  <a:moveTo>
                    <a:pt x="0" y="0"/>
                  </a:moveTo>
                  <a:lnTo>
                    <a:pt x="5260714" y="0"/>
                  </a:lnTo>
                  <a:lnTo>
                    <a:pt x="5260714" y="490218"/>
                  </a:lnTo>
                  <a:lnTo>
                    <a:pt x="0" y="490218"/>
                  </a:lnTo>
                  <a:close/>
                </a:path>
              </a:pathLst>
            </a:custGeom>
            <a:solidFill>
              <a:srgbClr val="F7952D"/>
            </a:solidFill>
          </p:spPr>
        </p:sp>
        <p:sp>
          <p:nvSpPr>
            <p:cNvPr id="18" name="TextBox 18"/>
            <p:cNvSpPr txBox="1"/>
            <p:nvPr/>
          </p:nvSpPr>
          <p:spPr>
            <a:xfrm>
              <a:off x="0" y="-38100"/>
              <a:ext cx="5260714" cy="528318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  <a:endParaRPr/>
            </a:p>
          </p:txBody>
        </p:sp>
      </p:grpSp>
      <p:sp>
        <p:nvSpPr>
          <p:cNvPr id="19" name="TextBox 19"/>
          <p:cNvSpPr txBox="1"/>
          <p:nvPr/>
        </p:nvSpPr>
        <p:spPr>
          <a:xfrm>
            <a:off x="514350" y="9217398"/>
            <a:ext cx="17259300" cy="51435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4200"/>
              </a:lnSpc>
            </a:pPr>
            <a:r>
              <a:rPr lang="en-US" sz="3000" dirty="0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Organizing your Statement of Purpose</a:t>
            </a:r>
          </a:p>
        </p:txBody>
      </p:sp>
      <p:sp>
        <p:nvSpPr>
          <p:cNvPr id="20" name="Freeform 20"/>
          <p:cNvSpPr/>
          <p:nvPr/>
        </p:nvSpPr>
        <p:spPr>
          <a:xfrm>
            <a:off x="15976675" y="6685593"/>
            <a:ext cx="1949375" cy="1949375"/>
          </a:xfrm>
          <a:custGeom>
            <a:avLst/>
            <a:gdLst/>
            <a:ahLst/>
            <a:cxnLst/>
            <a:rect l="l" t="t" r="r" b="b"/>
            <a:pathLst>
              <a:path w="1949375" h="1949375">
                <a:moveTo>
                  <a:pt x="0" y="0"/>
                </a:moveTo>
                <a:lnTo>
                  <a:pt x="1949375" y="0"/>
                </a:lnTo>
                <a:lnTo>
                  <a:pt x="1949375" y="1949375"/>
                </a:lnTo>
                <a:lnTo>
                  <a:pt x="0" y="1949375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a:blipFill>
        </p:spPr>
      </p:sp>
      <p:sp>
        <p:nvSpPr>
          <p:cNvPr id="21" name="Freeform 21"/>
          <p:cNvSpPr/>
          <p:nvPr/>
        </p:nvSpPr>
        <p:spPr>
          <a:xfrm>
            <a:off x="-516502" y="1181100"/>
            <a:ext cx="3395204" cy="1049427"/>
          </a:xfrm>
          <a:custGeom>
            <a:avLst/>
            <a:gdLst/>
            <a:ahLst/>
            <a:cxnLst/>
            <a:rect l="l" t="t" r="r" b="b"/>
            <a:pathLst>
              <a:path w="3395204" h="1049427">
                <a:moveTo>
                  <a:pt x="0" y="0"/>
                </a:moveTo>
                <a:lnTo>
                  <a:pt x="3395204" y="0"/>
                </a:lnTo>
                <a:lnTo>
                  <a:pt x="3395204" y="1049427"/>
                </a:lnTo>
                <a:lnTo>
                  <a:pt x="0" y="1049427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a:blipFill>
        </p:spPr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-1109662" y="0"/>
            <a:ext cx="20507325" cy="10287000"/>
            <a:chOff x="0" y="0"/>
            <a:chExt cx="27343100" cy="13716000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13716000" cy="13716000"/>
            </a:xfrm>
            <a:custGeom>
              <a:avLst/>
              <a:gdLst/>
              <a:ahLst/>
              <a:cxnLst/>
              <a:rect l="l" t="t" r="r" b="b"/>
              <a:pathLst>
                <a:path w="13716000" h="13716000">
                  <a:moveTo>
                    <a:pt x="0" y="0"/>
                  </a:moveTo>
                  <a:lnTo>
                    <a:pt x="13716000" y="0"/>
                  </a:lnTo>
                  <a:lnTo>
                    <a:pt x="13716000" y="13716000"/>
                  </a:lnTo>
                  <a:lnTo>
                    <a:pt x="0" y="1371600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a:blipFill>
          </p:spPr>
        </p:sp>
        <p:sp>
          <p:nvSpPr>
            <p:cNvPr id="4" name="Freeform 4"/>
            <p:cNvSpPr/>
            <p:nvPr/>
          </p:nvSpPr>
          <p:spPr>
            <a:xfrm>
              <a:off x="13627100" y="0"/>
              <a:ext cx="13716000" cy="13716000"/>
            </a:xfrm>
            <a:custGeom>
              <a:avLst/>
              <a:gdLst/>
              <a:ahLst/>
              <a:cxnLst/>
              <a:rect l="l" t="t" r="r" b="b"/>
              <a:pathLst>
                <a:path w="13716000" h="13716000">
                  <a:moveTo>
                    <a:pt x="0" y="0"/>
                  </a:moveTo>
                  <a:lnTo>
                    <a:pt x="13716000" y="0"/>
                  </a:lnTo>
                  <a:lnTo>
                    <a:pt x="13716000" y="13716000"/>
                  </a:lnTo>
                  <a:lnTo>
                    <a:pt x="0" y="1371600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a:blipFill>
          </p:spPr>
        </p:sp>
      </p:grpSp>
      <p:grpSp>
        <p:nvGrpSpPr>
          <p:cNvPr id="5" name="Group 5"/>
          <p:cNvGrpSpPr/>
          <p:nvPr/>
        </p:nvGrpSpPr>
        <p:grpSpPr>
          <a:xfrm>
            <a:off x="1028700" y="1505943"/>
            <a:ext cx="16230600" cy="6526651"/>
            <a:chOff x="0" y="0"/>
            <a:chExt cx="4274726" cy="1718953"/>
          </a:xfrm>
        </p:grpSpPr>
        <p:sp>
          <p:nvSpPr>
            <p:cNvPr id="6" name="Freeform 6"/>
            <p:cNvSpPr/>
            <p:nvPr/>
          </p:nvSpPr>
          <p:spPr>
            <a:xfrm>
              <a:off x="0" y="0"/>
              <a:ext cx="4274726" cy="1718953"/>
            </a:xfrm>
            <a:custGeom>
              <a:avLst/>
              <a:gdLst/>
              <a:ahLst/>
              <a:cxnLst/>
              <a:rect l="l" t="t" r="r" b="b"/>
              <a:pathLst>
                <a:path w="4274726" h="1718953">
                  <a:moveTo>
                    <a:pt x="0" y="0"/>
                  </a:moveTo>
                  <a:lnTo>
                    <a:pt x="4274726" y="0"/>
                  </a:lnTo>
                  <a:lnTo>
                    <a:pt x="4274726" y="1718953"/>
                  </a:lnTo>
                  <a:lnTo>
                    <a:pt x="0" y="1718953"/>
                  </a:lnTo>
                  <a:close/>
                </a:path>
              </a:pathLst>
            </a:custGeom>
            <a:solidFill>
              <a:srgbClr val="F1F2F2"/>
            </a:solidFill>
          </p:spPr>
        </p:sp>
        <p:sp>
          <p:nvSpPr>
            <p:cNvPr id="7" name="TextBox 7"/>
            <p:cNvSpPr txBox="1"/>
            <p:nvPr/>
          </p:nvSpPr>
          <p:spPr>
            <a:xfrm>
              <a:off x="0" y="-38100"/>
              <a:ext cx="4274726" cy="1757053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  <a:endParaRPr/>
            </a:p>
          </p:txBody>
        </p:sp>
      </p:grpSp>
      <p:grpSp>
        <p:nvGrpSpPr>
          <p:cNvPr id="8" name="Group 8"/>
          <p:cNvGrpSpPr/>
          <p:nvPr/>
        </p:nvGrpSpPr>
        <p:grpSpPr>
          <a:xfrm>
            <a:off x="3979979" y="821558"/>
            <a:ext cx="10328043" cy="1871680"/>
            <a:chOff x="0" y="0"/>
            <a:chExt cx="2720143" cy="492953"/>
          </a:xfrm>
        </p:grpSpPr>
        <p:sp>
          <p:nvSpPr>
            <p:cNvPr id="9" name="Freeform 9"/>
            <p:cNvSpPr/>
            <p:nvPr/>
          </p:nvSpPr>
          <p:spPr>
            <a:xfrm>
              <a:off x="0" y="0"/>
              <a:ext cx="2720143" cy="492953"/>
            </a:xfrm>
            <a:custGeom>
              <a:avLst/>
              <a:gdLst/>
              <a:ahLst/>
              <a:cxnLst/>
              <a:rect l="l" t="t" r="r" b="b"/>
              <a:pathLst>
                <a:path w="2720143" h="492953">
                  <a:moveTo>
                    <a:pt x="0" y="0"/>
                  </a:moveTo>
                  <a:lnTo>
                    <a:pt x="2720143" y="0"/>
                  </a:lnTo>
                  <a:lnTo>
                    <a:pt x="2720143" y="492953"/>
                  </a:lnTo>
                  <a:lnTo>
                    <a:pt x="0" y="492953"/>
                  </a:lnTo>
                  <a:close/>
                </a:path>
              </a:pathLst>
            </a:custGeom>
            <a:solidFill>
              <a:srgbClr val="DDDEDE"/>
            </a:solidFill>
            <a:ln w="38100" cap="sq">
              <a:solidFill>
                <a:srgbClr val="F1F2F2"/>
              </a:solidFill>
              <a:prstDash val="solid"/>
              <a:miter/>
            </a:ln>
          </p:spPr>
        </p:sp>
        <p:sp>
          <p:nvSpPr>
            <p:cNvPr id="10" name="TextBox 10"/>
            <p:cNvSpPr txBox="1"/>
            <p:nvPr/>
          </p:nvSpPr>
          <p:spPr>
            <a:xfrm>
              <a:off x="0" y="-38100"/>
              <a:ext cx="2720143" cy="531053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  <a:endParaRPr/>
            </a:p>
          </p:txBody>
        </p:sp>
      </p:grpSp>
      <p:grpSp>
        <p:nvGrpSpPr>
          <p:cNvPr id="11" name="Group 11"/>
          <p:cNvGrpSpPr/>
          <p:nvPr/>
        </p:nvGrpSpPr>
        <p:grpSpPr>
          <a:xfrm>
            <a:off x="-576611" y="8801100"/>
            <a:ext cx="19974273" cy="1861295"/>
            <a:chOff x="0" y="0"/>
            <a:chExt cx="5260714" cy="490218"/>
          </a:xfrm>
        </p:grpSpPr>
        <p:sp>
          <p:nvSpPr>
            <p:cNvPr id="12" name="Freeform 12"/>
            <p:cNvSpPr/>
            <p:nvPr/>
          </p:nvSpPr>
          <p:spPr>
            <a:xfrm>
              <a:off x="0" y="0"/>
              <a:ext cx="5260714" cy="490218"/>
            </a:xfrm>
            <a:custGeom>
              <a:avLst/>
              <a:gdLst/>
              <a:ahLst/>
              <a:cxnLst/>
              <a:rect l="l" t="t" r="r" b="b"/>
              <a:pathLst>
                <a:path w="5260714" h="490218">
                  <a:moveTo>
                    <a:pt x="0" y="0"/>
                  </a:moveTo>
                  <a:lnTo>
                    <a:pt x="5260714" y="0"/>
                  </a:lnTo>
                  <a:lnTo>
                    <a:pt x="5260714" y="490218"/>
                  </a:lnTo>
                  <a:lnTo>
                    <a:pt x="0" y="490218"/>
                  </a:lnTo>
                  <a:close/>
                </a:path>
              </a:pathLst>
            </a:custGeom>
            <a:solidFill>
              <a:srgbClr val="F1F2F2"/>
            </a:solidFill>
          </p:spPr>
        </p:sp>
        <p:sp>
          <p:nvSpPr>
            <p:cNvPr id="13" name="TextBox 13"/>
            <p:cNvSpPr txBox="1"/>
            <p:nvPr/>
          </p:nvSpPr>
          <p:spPr>
            <a:xfrm>
              <a:off x="0" y="-38100"/>
              <a:ext cx="5260714" cy="528318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  <a:endParaRPr/>
            </a:p>
          </p:txBody>
        </p:sp>
      </p:grpSp>
      <p:sp>
        <p:nvSpPr>
          <p:cNvPr id="14" name="TextBox 14"/>
          <p:cNvSpPr txBox="1"/>
          <p:nvPr/>
        </p:nvSpPr>
        <p:spPr>
          <a:xfrm>
            <a:off x="2246042" y="3334169"/>
            <a:ext cx="13795916" cy="492125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4899"/>
              </a:lnSpc>
            </a:pPr>
            <a:r>
              <a:rPr lang="en-US" sz="3499">
                <a:solidFill>
                  <a:srgbClr val="000000"/>
                </a:solidFill>
                <a:latin typeface="Nunito Bold"/>
                <a:ea typeface="Nunito Bold"/>
                <a:cs typeface="Nunito Bold"/>
                <a:sym typeface="Nunito Bold"/>
              </a:rPr>
              <a:t>What should be included in the introduction of the SOP?</a:t>
            </a:r>
          </a:p>
          <a:p>
            <a:pPr algn="ctr">
              <a:lnSpc>
                <a:spcPts val="4899"/>
              </a:lnSpc>
            </a:pPr>
            <a:endParaRPr lang="en-US" sz="3499">
              <a:solidFill>
                <a:srgbClr val="000000"/>
              </a:solidFill>
              <a:latin typeface="Nunito Bold"/>
              <a:ea typeface="Nunito Bold"/>
              <a:cs typeface="Nunito Bold"/>
              <a:sym typeface="Nunito Bold"/>
            </a:endParaRPr>
          </a:p>
          <a:p>
            <a:pPr marL="755649" lvl="1" indent="-377824" algn="ctr">
              <a:lnSpc>
                <a:spcPts val="4899"/>
              </a:lnSpc>
              <a:buFont typeface="Arial"/>
              <a:buChar char="•"/>
            </a:pPr>
            <a:r>
              <a:rPr lang="en-US" sz="3499">
                <a:solidFill>
                  <a:srgbClr val="000000"/>
                </a:solidFill>
                <a:latin typeface="Nunito Bold"/>
                <a:ea typeface="Nunito Bold"/>
                <a:cs typeface="Nunito Bold"/>
                <a:sym typeface="Nunito Bold"/>
              </a:rPr>
              <a:t>A short explanation of how you have arrived at this moment in your career</a:t>
            </a:r>
          </a:p>
          <a:p>
            <a:pPr marL="755649" lvl="1" indent="-377824" algn="ctr">
              <a:lnSpc>
                <a:spcPts val="4899"/>
              </a:lnSpc>
              <a:buFont typeface="Arial"/>
              <a:buChar char="•"/>
            </a:pPr>
            <a:r>
              <a:rPr lang="en-US" sz="3499">
                <a:solidFill>
                  <a:srgbClr val="000000"/>
                </a:solidFill>
                <a:latin typeface="Nunito Bold"/>
                <a:ea typeface="Nunito Bold"/>
                <a:cs typeface="Nunito Bold"/>
                <a:sym typeface="Nunito Bold"/>
              </a:rPr>
              <a:t>Your interest in the specific research area</a:t>
            </a:r>
          </a:p>
          <a:p>
            <a:pPr marL="755649" lvl="1" indent="-377824" algn="ctr">
              <a:lnSpc>
                <a:spcPts val="4899"/>
              </a:lnSpc>
              <a:buFont typeface="Arial"/>
              <a:buChar char="•"/>
            </a:pPr>
            <a:r>
              <a:rPr lang="en-US" sz="3499">
                <a:solidFill>
                  <a:srgbClr val="000000"/>
                </a:solidFill>
                <a:latin typeface="Nunito Bold"/>
                <a:ea typeface="Nunito Bold"/>
                <a:cs typeface="Nunito Bold"/>
                <a:sym typeface="Nunito Bold"/>
              </a:rPr>
              <a:t>Your scholarly intentions</a:t>
            </a:r>
          </a:p>
          <a:p>
            <a:pPr marL="755649" lvl="1" indent="-377824" algn="ctr">
              <a:lnSpc>
                <a:spcPts val="4899"/>
              </a:lnSpc>
              <a:buFont typeface="Arial"/>
              <a:buChar char="•"/>
            </a:pPr>
            <a:r>
              <a:rPr lang="en-US" sz="3499">
                <a:solidFill>
                  <a:srgbClr val="000000"/>
                </a:solidFill>
                <a:latin typeface="Nunito Bold"/>
                <a:ea typeface="Nunito Bold"/>
                <a:cs typeface="Nunito Bold"/>
                <a:sym typeface="Nunito Bold"/>
              </a:rPr>
              <a:t>A short statement on how you feel ready for a PhD</a:t>
            </a:r>
          </a:p>
          <a:p>
            <a:pPr algn="ctr">
              <a:lnSpc>
                <a:spcPts val="4899"/>
              </a:lnSpc>
            </a:pPr>
            <a:endParaRPr lang="en-US" sz="3499">
              <a:solidFill>
                <a:srgbClr val="000000"/>
              </a:solidFill>
              <a:latin typeface="Nunito Bold"/>
              <a:ea typeface="Nunito Bold"/>
              <a:cs typeface="Nunito Bold"/>
              <a:sym typeface="Nunito Bold"/>
            </a:endParaRPr>
          </a:p>
        </p:txBody>
      </p:sp>
      <p:sp>
        <p:nvSpPr>
          <p:cNvPr id="15" name="TextBox 15"/>
          <p:cNvSpPr txBox="1"/>
          <p:nvPr/>
        </p:nvSpPr>
        <p:spPr>
          <a:xfrm>
            <a:off x="4095562" y="1100732"/>
            <a:ext cx="10096876" cy="112578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9250"/>
              </a:lnSpc>
            </a:pPr>
            <a:r>
              <a:rPr lang="en-US" sz="6607">
                <a:solidFill>
                  <a:srgbClr val="000000"/>
                </a:solidFill>
                <a:latin typeface="Fredoka"/>
                <a:ea typeface="Fredoka"/>
                <a:cs typeface="Fredoka"/>
                <a:sym typeface="Fredoka"/>
              </a:rPr>
              <a:t>INTRODUCTION OF SOP</a:t>
            </a:r>
          </a:p>
        </p:txBody>
      </p:sp>
      <p:grpSp>
        <p:nvGrpSpPr>
          <p:cNvPr id="16" name="Group 16"/>
          <p:cNvGrpSpPr/>
          <p:nvPr/>
        </p:nvGrpSpPr>
        <p:grpSpPr>
          <a:xfrm>
            <a:off x="-424211" y="8953500"/>
            <a:ext cx="19974273" cy="1861295"/>
            <a:chOff x="0" y="0"/>
            <a:chExt cx="5260714" cy="490218"/>
          </a:xfrm>
        </p:grpSpPr>
        <p:sp>
          <p:nvSpPr>
            <p:cNvPr id="17" name="Freeform 17"/>
            <p:cNvSpPr/>
            <p:nvPr/>
          </p:nvSpPr>
          <p:spPr>
            <a:xfrm>
              <a:off x="0" y="0"/>
              <a:ext cx="5260714" cy="490218"/>
            </a:xfrm>
            <a:custGeom>
              <a:avLst/>
              <a:gdLst/>
              <a:ahLst/>
              <a:cxnLst/>
              <a:rect l="l" t="t" r="r" b="b"/>
              <a:pathLst>
                <a:path w="5260714" h="490218">
                  <a:moveTo>
                    <a:pt x="0" y="0"/>
                  </a:moveTo>
                  <a:lnTo>
                    <a:pt x="5260714" y="0"/>
                  </a:lnTo>
                  <a:lnTo>
                    <a:pt x="5260714" y="490218"/>
                  </a:lnTo>
                  <a:lnTo>
                    <a:pt x="0" y="490218"/>
                  </a:lnTo>
                  <a:close/>
                </a:path>
              </a:pathLst>
            </a:custGeom>
            <a:solidFill>
              <a:srgbClr val="F7952D"/>
            </a:solidFill>
          </p:spPr>
        </p:sp>
        <p:sp>
          <p:nvSpPr>
            <p:cNvPr id="18" name="TextBox 18"/>
            <p:cNvSpPr txBox="1"/>
            <p:nvPr/>
          </p:nvSpPr>
          <p:spPr>
            <a:xfrm>
              <a:off x="0" y="-38100"/>
              <a:ext cx="5260714" cy="528318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  <a:endParaRPr/>
            </a:p>
          </p:txBody>
        </p:sp>
      </p:grpSp>
      <p:sp>
        <p:nvSpPr>
          <p:cNvPr id="19" name="TextBox 19"/>
          <p:cNvSpPr txBox="1"/>
          <p:nvPr/>
        </p:nvSpPr>
        <p:spPr>
          <a:xfrm>
            <a:off x="514350" y="9217398"/>
            <a:ext cx="17259300" cy="51435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4200"/>
              </a:lnSpc>
            </a:pPr>
            <a:r>
              <a:rPr lang="en-US" sz="3000" dirty="0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Organizing your Statement of Purpose</a:t>
            </a:r>
          </a:p>
        </p:txBody>
      </p:sp>
      <p:sp>
        <p:nvSpPr>
          <p:cNvPr id="20" name="Freeform 20"/>
          <p:cNvSpPr/>
          <p:nvPr/>
        </p:nvSpPr>
        <p:spPr>
          <a:xfrm>
            <a:off x="15976675" y="6685593"/>
            <a:ext cx="1949375" cy="1949375"/>
          </a:xfrm>
          <a:custGeom>
            <a:avLst/>
            <a:gdLst/>
            <a:ahLst/>
            <a:cxnLst/>
            <a:rect l="l" t="t" r="r" b="b"/>
            <a:pathLst>
              <a:path w="1949375" h="1949375">
                <a:moveTo>
                  <a:pt x="0" y="0"/>
                </a:moveTo>
                <a:lnTo>
                  <a:pt x="1949375" y="0"/>
                </a:lnTo>
                <a:lnTo>
                  <a:pt x="1949375" y="1949375"/>
                </a:lnTo>
                <a:lnTo>
                  <a:pt x="0" y="1949375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a:blipFill>
        </p:spPr>
      </p:sp>
      <p:sp>
        <p:nvSpPr>
          <p:cNvPr id="21" name="Freeform 21"/>
          <p:cNvSpPr/>
          <p:nvPr/>
        </p:nvSpPr>
        <p:spPr>
          <a:xfrm>
            <a:off x="-516502" y="1181100"/>
            <a:ext cx="3395204" cy="1049427"/>
          </a:xfrm>
          <a:custGeom>
            <a:avLst/>
            <a:gdLst/>
            <a:ahLst/>
            <a:cxnLst/>
            <a:rect l="l" t="t" r="r" b="b"/>
            <a:pathLst>
              <a:path w="3395204" h="1049427">
                <a:moveTo>
                  <a:pt x="0" y="0"/>
                </a:moveTo>
                <a:lnTo>
                  <a:pt x="3395204" y="0"/>
                </a:lnTo>
                <a:lnTo>
                  <a:pt x="3395204" y="1049427"/>
                </a:lnTo>
                <a:lnTo>
                  <a:pt x="0" y="1049427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a:blipFill>
        </p:spPr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-1109662" y="0"/>
            <a:ext cx="20507325" cy="10287000"/>
            <a:chOff x="0" y="0"/>
            <a:chExt cx="27343100" cy="13716000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13716000" cy="13716000"/>
            </a:xfrm>
            <a:custGeom>
              <a:avLst/>
              <a:gdLst/>
              <a:ahLst/>
              <a:cxnLst/>
              <a:rect l="l" t="t" r="r" b="b"/>
              <a:pathLst>
                <a:path w="13716000" h="13716000">
                  <a:moveTo>
                    <a:pt x="0" y="0"/>
                  </a:moveTo>
                  <a:lnTo>
                    <a:pt x="13716000" y="0"/>
                  </a:lnTo>
                  <a:lnTo>
                    <a:pt x="13716000" y="13716000"/>
                  </a:lnTo>
                  <a:lnTo>
                    <a:pt x="0" y="1371600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a:blipFill>
          </p:spPr>
        </p:sp>
        <p:sp>
          <p:nvSpPr>
            <p:cNvPr id="4" name="Freeform 4"/>
            <p:cNvSpPr/>
            <p:nvPr/>
          </p:nvSpPr>
          <p:spPr>
            <a:xfrm>
              <a:off x="13627100" y="0"/>
              <a:ext cx="13716000" cy="13716000"/>
            </a:xfrm>
            <a:custGeom>
              <a:avLst/>
              <a:gdLst/>
              <a:ahLst/>
              <a:cxnLst/>
              <a:rect l="l" t="t" r="r" b="b"/>
              <a:pathLst>
                <a:path w="13716000" h="13716000">
                  <a:moveTo>
                    <a:pt x="0" y="0"/>
                  </a:moveTo>
                  <a:lnTo>
                    <a:pt x="13716000" y="0"/>
                  </a:lnTo>
                  <a:lnTo>
                    <a:pt x="13716000" y="13716000"/>
                  </a:lnTo>
                  <a:lnTo>
                    <a:pt x="0" y="1371600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a:blipFill>
          </p:spPr>
        </p:sp>
      </p:grpSp>
      <p:grpSp>
        <p:nvGrpSpPr>
          <p:cNvPr id="5" name="Group 5"/>
          <p:cNvGrpSpPr/>
          <p:nvPr/>
        </p:nvGrpSpPr>
        <p:grpSpPr>
          <a:xfrm>
            <a:off x="1028700" y="1505943"/>
            <a:ext cx="16230600" cy="6526651"/>
            <a:chOff x="0" y="0"/>
            <a:chExt cx="4274726" cy="1718953"/>
          </a:xfrm>
        </p:grpSpPr>
        <p:sp>
          <p:nvSpPr>
            <p:cNvPr id="6" name="Freeform 6"/>
            <p:cNvSpPr/>
            <p:nvPr/>
          </p:nvSpPr>
          <p:spPr>
            <a:xfrm>
              <a:off x="0" y="0"/>
              <a:ext cx="4274726" cy="1718953"/>
            </a:xfrm>
            <a:custGeom>
              <a:avLst/>
              <a:gdLst/>
              <a:ahLst/>
              <a:cxnLst/>
              <a:rect l="l" t="t" r="r" b="b"/>
              <a:pathLst>
                <a:path w="4274726" h="1718953">
                  <a:moveTo>
                    <a:pt x="0" y="0"/>
                  </a:moveTo>
                  <a:lnTo>
                    <a:pt x="4274726" y="0"/>
                  </a:lnTo>
                  <a:lnTo>
                    <a:pt x="4274726" y="1718953"/>
                  </a:lnTo>
                  <a:lnTo>
                    <a:pt x="0" y="1718953"/>
                  </a:lnTo>
                  <a:close/>
                </a:path>
              </a:pathLst>
            </a:custGeom>
            <a:solidFill>
              <a:srgbClr val="F1F2F2"/>
            </a:solidFill>
          </p:spPr>
        </p:sp>
        <p:sp>
          <p:nvSpPr>
            <p:cNvPr id="7" name="TextBox 7"/>
            <p:cNvSpPr txBox="1"/>
            <p:nvPr/>
          </p:nvSpPr>
          <p:spPr>
            <a:xfrm>
              <a:off x="0" y="-38100"/>
              <a:ext cx="4274726" cy="1757053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  <a:endParaRPr/>
            </a:p>
          </p:txBody>
        </p:sp>
      </p:grpSp>
      <p:grpSp>
        <p:nvGrpSpPr>
          <p:cNvPr id="8" name="Group 8"/>
          <p:cNvGrpSpPr/>
          <p:nvPr/>
        </p:nvGrpSpPr>
        <p:grpSpPr>
          <a:xfrm>
            <a:off x="3979979" y="821558"/>
            <a:ext cx="10328043" cy="1871680"/>
            <a:chOff x="0" y="0"/>
            <a:chExt cx="2720143" cy="492953"/>
          </a:xfrm>
        </p:grpSpPr>
        <p:sp>
          <p:nvSpPr>
            <p:cNvPr id="9" name="Freeform 9"/>
            <p:cNvSpPr/>
            <p:nvPr/>
          </p:nvSpPr>
          <p:spPr>
            <a:xfrm>
              <a:off x="0" y="0"/>
              <a:ext cx="2720143" cy="492953"/>
            </a:xfrm>
            <a:custGeom>
              <a:avLst/>
              <a:gdLst/>
              <a:ahLst/>
              <a:cxnLst/>
              <a:rect l="l" t="t" r="r" b="b"/>
              <a:pathLst>
                <a:path w="2720143" h="492953">
                  <a:moveTo>
                    <a:pt x="0" y="0"/>
                  </a:moveTo>
                  <a:lnTo>
                    <a:pt x="2720143" y="0"/>
                  </a:lnTo>
                  <a:lnTo>
                    <a:pt x="2720143" y="492953"/>
                  </a:lnTo>
                  <a:lnTo>
                    <a:pt x="0" y="492953"/>
                  </a:lnTo>
                  <a:close/>
                </a:path>
              </a:pathLst>
            </a:custGeom>
            <a:solidFill>
              <a:srgbClr val="DDDEDE"/>
            </a:solidFill>
            <a:ln w="38100" cap="sq">
              <a:solidFill>
                <a:srgbClr val="F1F2F2"/>
              </a:solidFill>
              <a:prstDash val="solid"/>
              <a:miter/>
            </a:ln>
          </p:spPr>
        </p:sp>
        <p:sp>
          <p:nvSpPr>
            <p:cNvPr id="10" name="TextBox 10"/>
            <p:cNvSpPr txBox="1"/>
            <p:nvPr/>
          </p:nvSpPr>
          <p:spPr>
            <a:xfrm>
              <a:off x="0" y="-38100"/>
              <a:ext cx="2720143" cy="531053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  <a:endParaRPr/>
            </a:p>
          </p:txBody>
        </p:sp>
      </p:grpSp>
      <p:grpSp>
        <p:nvGrpSpPr>
          <p:cNvPr id="11" name="Group 11"/>
          <p:cNvGrpSpPr/>
          <p:nvPr/>
        </p:nvGrpSpPr>
        <p:grpSpPr>
          <a:xfrm>
            <a:off x="-576611" y="8801100"/>
            <a:ext cx="19974273" cy="1861295"/>
            <a:chOff x="0" y="0"/>
            <a:chExt cx="5260714" cy="490218"/>
          </a:xfrm>
        </p:grpSpPr>
        <p:sp>
          <p:nvSpPr>
            <p:cNvPr id="12" name="Freeform 12"/>
            <p:cNvSpPr/>
            <p:nvPr/>
          </p:nvSpPr>
          <p:spPr>
            <a:xfrm>
              <a:off x="0" y="0"/>
              <a:ext cx="5260714" cy="490218"/>
            </a:xfrm>
            <a:custGeom>
              <a:avLst/>
              <a:gdLst/>
              <a:ahLst/>
              <a:cxnLst/>
              <a:rect l="l" t="t" r="r" b="b"/>
              <a:pathLst>
                <a:path w="5260714" h="490218">
                  <a:moveTo>
                    <a:pt x="0" y="0"/>
                  </a:moveTo>
                  <a:lnTo>
                    <a:pt x="5260714" y="0"/>
                  </a:lnTo>
                  <a:lnTo>
                    <a:pt x="5260714" y="490218"/>
                  </a:lnTo>
                  <a:lnTo>
                    <a:pt x="0" y="490218"/>
                  </a:lnTo>
                  <a:close/>
                </a:path>
              </a:pathLst>
            </a:custGeom>
            <a:solidFill>
              <a:srgbClr val="F1F2F2"/>
            </a:solidFill>
          </p:spPr>
        </p:sp>
        <p:sp>
          <p:nvSpPr>
            <p:cNvPr id="13" name="TextBox 13"/>
            <p:cNvSpPr txBox="1"/>
            <p:nvPr/>
          </p:nvSpPr>
          <p:spPr>
            <a:xfrm>
              <a:off x="0" y="-38100"/>
              <a:ext cx="5260714" cy="528318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  <a:endParaRPr/>
            </a:p>
          </p:txBody>
        </p:sp>
      </p:grpSp>
      <p:sp>
        <p:nvSpPr>
          <p:cNvPr id="14" name="TextBox 14"/>
          <p:cNvSpPr txBox="1"/>
          <p:nvPr/>
        </p:nvSpPr>
        <p:spPr>
          <a:xfrm>
            <a:off x="2246042" y="3334169"/>
            <a:ext cx="13795916" cy="368300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4899"/>
              </a:lnSpc>
            </a:pPr>
            <a:r>
              <a:rPr lang="en-US" sz="3499">
                <a:solidFill>
                  <a:srgbClr val="000000"/>
                </a:solidFill>
                <a:latin typeface="Nunito Bold"/>
                <a:ea typeface="Nunito Bold"/>
                <a:cs typeface="Nunito Bold"/>
                <a:sym typeface="Nunito Bold"/>
              </a:rPr>
              <a:t>Main Themes of the paragraphs of the SOP</a:t>
            </a:r>
          </a:p>
          <a:p>
            <a:pPr algn="ctr">
              <a:lnSpc>
                <a:spcPts val="4899"/>
              </a:lnSpc>
            </a:pPr>
            <a:endParaRPr lang="en-US" sz="3499">
              <a:solidFill>
                <a:srgbClr val="000000"/>
              </a:solidFill>
              <a:latin typeface="Nunito Bold"/>
              <a:ea typeface="Nunito Bold"/>
              <a:cs typeface="Nunito Bold"/>
              <a:sym typeface="Nunito Bold"/>
            </a:endParaRPr>
          </a:p>
          <a:p>
            <a:pPr marL="755649" lvl="1" indent="-377824" algn="ctr">
              <a:lnSpc>
                <a:spcPts val="4899"/>
              </a:lnSpc>
              <a:buFont typeface="Arial"/>
              <a:buChar char="•"/>
            </a:pPr>
            <a:r>
              <a:rPr lang="en-US" sz="3499">
                <a:solidFill>
                  <a:srgbClr val="000000"/>
                </a:solidFill>
                <a:latin typeface="Nunito Bold"/>
                <a:ea typeface="Nunito Bold"/>
                <a:cs typeface="Nunito Bold"/>
                <a:sym typeface="Nunito Bold"/>
              </a:rPr>
              <a:t>Degree History</a:t>
            </a:r>
          </a:p>
          <a:p>
            <a:pPr marL="755649" lvl="1" indent="-377824" algn="ctr">
              <a:lnSpc>
                <a:spcPts val="4899"/>
              </a:lnSpc>
              <a:buFont typeface="Arial"/>
              <a:buChar char="•"/>
            </a:pPr>
            <a:r>
              <a:rPr lang="en-US" sz="3499">
                <a:solidFill>
                  <a:srgbClr val="000000"/>
                </a:solidFill>
                <a:latin typeface="Nunito Bold"/>
                <a:ea typeface="Nunito Bold"/>
                <a:cs typeface="Nunito Bold"/>
                <a:sym typeface="Nunito Bold"/>
              </a:rPr>
              <a:t>Research and Publications</a:t>
            </a:r>
          </a:p>
          <a:p>
            <a:pPr marL="755649" lvl="1" indent="-377824" algn="ctr">
              <a:lnSpc>
                <a:spcPts val="4899"/>
              </a:lnSpc>
              <a:buFont typeface="Arial"/>
              <a:buChar char="•"/>
            </a:pPr>
            <a:r>
              <a:rPr lang="en-US" sz="3499">
                <a:solidFill>
                  <a:srgbClr val="000000"/>
                </a:solidFill>
                <a:latin typeface="Nunito Bold"/>
                <a:ea typeface="Nunito Bold"/>
                <a:cs typeface="Nunito Bold"/>
                <a:sym typeface="Nunito Bold"/>
              </a:rPr>
              <a:t>Work Experience</a:t>
            </a:r>
          </a:p>
          <a:p>
            <a:pPr marL="755649" lvl="1" indent="-377824" algn="ctr">
              <a:lnSpc>
                <a:spcPts val="4899"/>
              </a:lnSpc>
              <a:buFont typeface="Arial"/>
              <a:buChar char="•"/>
            </a:pPr>
            <a:r>
              <a:rPr lang="en-US" sz="3499">
                <a:solidFill>
                  <a:srgbClr val="000000"/>
                </a:solidFill>
                <a:latin typeface="Nunito Bold"/>
                <a:ea typeface="Nunito Bold"/>
                <a:cs typeface="Nunito Bold"/>
                <a:sym typeface="Nunito Bold"/>
              </a:rPr>
              <a:t>Extra-curricular interest</a:t>
            </a:r>
          </a:p>
        </p:txBody>
      </p:sp>
      <p:sp>
        <p:nvSpPr>
          <p:cNvPr id="15" name="TextBox 15"/>
          <p:cNvSpPr txBox="1"/>
          <p:nvPr/>
        </p:nvSpPr>
        <p:spPr>
          <a:xfrm>
            <a:off x="4095562" y="1132595"/>
            <a:ext cx="10096876" cy="112578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9250"/>
              </a:lnSpc>
            </a:pPr>
            <a:r>
              <a:rPr lang="en-US" sz="6607">
                <a:solidFill>
                  <a:srgbClr val="000000"/>
                </a:solidFill>
                <a:latin typeface="Fredoka"/>
                <a:ea typeface="Fredoka"/>
                <a:cs typeface="Fredoka"/>
                <a:sym typeface="Fredoka"/>
              </a:rPr>
              <a:t>MAIN BODY OF SOP</a:t>
            </a:r>
          </a:p>
        </p:txBody>
      </p:sp>
      <p:grpSp>
        <p:nvGrpSpPr>
          <p:cNvPr id="16" name="Group 16"/>
          <p:cNvGrpSpPr/>
          <p:nvPr/>
        </p:nvGrpSpPr>
        <p:grpSpPr>
          <a:xfrm>
            <a:off x="-424211" y="8953500"/>
            <a:ext cx="19974273" cy="1861295"/>
            <a:chOff x="0" y="0"/>
            <a:chExt cx="5260714" cy="490218"/>
          </a:xfrm>
        </p:grpSpPr>
        <p:sp>
          <p:nvSpPr>
            <p:cNvPr id="17" name="Freeform 17"/>
            <p:cNvSpPr/>
            <p:nvPr/>
          </p:nvSpPr>
          <p:spPr>
            <a:xfrm>
              <a:off x="0" y="0"/>
              <a:ext cx="5260714" cy="490218"/>
            </a:xfrm>
            <a:custGeom>
              <a:avLst/>
              <a:gdLst/>
              <a:ahLst/>
              <a:cxnLst/>
              <a:rect l="l" t="t" r="r" b="b"/>
              <a:pathLst>
                <a:path w="5260714" h="490218">
                  <a:moveTo>
                    <a:pt x="0" y="0"/>
                  </a:moveTo>
                  <a:lnTo>
                    <a:pt x="5260714" y="0"/>
                  </a:lnTo>
                  <a:lnTo>
                    <a:pt x="5260714" y="490218"/>
                  </a:lnTo>
                  <a:lnTo>
                    <a:pt x="0" y="490218"/>
                  </a:lnTo>
                  <a:close/>
                </a:path>
              </a:pathLst>
            </a:custGeom>
            <a:solidFill>
              <a:srgbClr val="F7952D"/>
            </a:solidFill>
          </p:spPr>
        </p:sp>
        <p:sp>
          <p:nvSpPr>
            <p:cNvPr id="18" name="TextBox 18"/>
            <p:cNvSpPr txBox="1"/>
            <p:nvPr/>
          </p:nvSpPr>
          <p:spPr>
            <a:xfrm>
              <a:off x="0" y="-38100"/>
              <a:ext cx="5260714" cy="528318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  <a:endParaRPr/>
            </a:p>
          </p:txBody>
        </p:sp>
      </p:grpSp>
      <p:sp>
        <p:nvSpPr>
          <p:cNvPr id="19" name="TextBox 19"/>
          <p:cNvSpPr txBox="1"/>
          <p:nvPr/>
        </p:nvSpPr>
        <p:spPr>
          <a:xfrm>
            <a:off x="514350" y="9217398"/>
            <a:ext cx="17259300" cy="51435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4200"/>
              </a:lnSpc>
            </a:pPr>
            <a:r>
              <a:rPr lang="en-US" sz="3000" dirty="0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Organizing your Statement of Purpose</a:t>
            </a:r>
          </a:p>
        </p:txBody>
      </p:sp>
      <p:sp>
        <p:nvSpPr>
          <p:cNvPr id="20" name="Freeform 20"/>
          <p:cNvSpPr/>
          <p:nvPr/>
        </p:nvSpPr>
        <p:spPr>
          <a:xfrm>
            <a:off x="15976675" y="6685593"/>
            <a:ext cx="1949375" cy="1949375"/>
          </a:xfrm>
          <a:custGeom>
            <a:avLst/>
            <a:gdLst/>
            <a:ahLst/>
            <a:cxnLst/>
            <a:rect l="l" t="t" r="r" b="b"/>
            <a:pathLst>
              <a:path w="1949375" h="1949375">
                <a:moveTo>
                  <a:pt x="0" y="0"/>
                </a:moveTo>
                <a:lnTo>
                  <a:pt x="1949375" y="0"/>
                </a:lnTo>
                <a:lnTo>
                  <a:pt x="1949375" y="1949375"/>
                </a:lnTo>
                <a:lnTo>
                  <a:pt x="0" y="1949375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a:blipFill>
        </p:spPr>
      </p:sp>
      <p:sp>
        <p:nvSpPr>
          <p:cNvPr id="21" name="Freeform 21"/>
          <p:cNvSpPr/>
          <p:nvPr/>
        </p:nvSpPr>
        <p:spPr>
          <a:xfrm>
            <a:off x="-516502" y="1181100"/>
            <a:ext cx="3395204" cy="1049427"/>
          </a:xfrm>
          <a:custGeom>
            <a:avLst/>
            <a:gdLst/>
            <a:ahLst/>
            <a:cxnLst/>
            <a:rect l="l" t="t" r="r" b="b"/>
            <a:pathLst>
              <a:path w="3395204" h="1049427">
                <a:moveTo>
                  <a:pt x="0" y="0"/>
                </a:moveTo>
                <a:lnTo>
                  <a:pt x="3395204" y="0"/>
                </a:lnTo>
                <a:lnTo>
                  <a:pt x="3395204" y="1049427"/>
                </a:lnTo>
                <a:lnTo>
                  <a:pt x="0" y="1049427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a:blipFill>
        </p:spPr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-1109662" y="0"/>
            <a:ext cx="20507325" cy="10287000"/>
            <a:chOff x="0" y="0"/>
            <a:chExt cx="27343100" cy="13716000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13716000" cy="13716000"/>
            </a:xfrm>
            <a:custGeom>
              <a:avLst/>
              <a:gdLst/>
              <a:ahLst/>
              <a:cxnLst/>
              <a:rect l="l" t="t" r="r" b="b"/>
              <a:pathLst>
                <a:path w="13716000" h="13716000">
                  <a:moveTo>
                    <a:pt x="0" y="0"/>
                  </a:moveTo>
                  <a:lnTo>
                    <a:pt x="13716000" y="0"/>
                  </a:lnTo>
                  <a:lnTo>
                    <a:pt x="13716000" y="13716000"/>
                  </a:lnTo>
                  <a:lnTo>
                    <a:pt x="0" y="1371600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a:blipFill>
          </p:spPr>
        </p:sp>
        <p:sp>
          <p:nvSpPr>
            <p:cNvPr id="4" name="Freeform 4"/>
            <p:cNvSpPr/>
            <p:nvPr/>
          </p:nvSpPr>
          <p:spPr>
            <a:xfrm>
              <a:off x="13627100" y="0"/>
              <a:ext cx="13716000" cy="13716000"/>
            </a:xfrm>
            <a:custGeom>
              <a:avLst/>
              <a:gdLst/>
              <a:ahLst/>
              <a:cxnLst/>
              <a:rect l="l" t="t" r="r" b="b"/>
              <a:pathLst>
                <a:path w="13716000" h="13716000">
                  <a:moveTo>
                    <a:pt x="0" y="0"/>
                  </a:moveTo>
                  <a:lnTo>
                    <a:pt x="13716000" y="0"/>
                  </a:lnTo>
                  <a:lnTo>
                    <a:pt x="13716000" y="13716000"/>
                  </a:lnTo>
                  <a:lnTo>
                    <a:pt x="0" y="1371600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a:blipFill>
          </p:spPr>
        </p:sp>
      </p:grpSp>
      <p:grpSp>
        <p:nvGrpSpPr>
          <p:cNvPr id="5" name="Group 5"/>
          <p:cNvGrpSpPr/>
          <p:nvPr/>
        </p:nvGrpSpPr>
        <p:grpSpPr>
          <a:xfrm>
            <a:off x="1028700" y="1505943"/>
            <a:ext cx="16230600" cy="6526651"/>
            <a:chOff x="0" y="0"/>
            <a:chExt cx="4274726" cy="1718953"/>
          </a:xfrm>
        </p:grpSpPr>
        <p:sp>
          <p:nvSpPr>
            <p:cNvPr id="6" name="Freeform 6"/>
            <p:cNvSpPr/>
            <p:nvPr/>
          </p:nvSpPr>
          <p:spPr>
            <a:xfrm>
              <a:off x="0" y="0"/>
              <a:ext cx="4274726" cy="1718953"/>
            </a:xfrm>
            <a:custGeom>
              <a:avLst/>
              <a:gdLst/>
              <a:ahLst/>
              <a:cxnLst/>
              <a:rect l="l" t="t" r="r" b="b"/>
              <a:pathLst>
                <a:path w="4274726" h="1718953">
                  <a:moveTo>
                    <a:pt x="0" y="0"/>
                  </a:moveTo>
                  <a:lnTo>
                    <a:pt x="4274726" y="0"/>
                  </a:lnTo>
                  <a:lnTo>
                    <a:pt x="4274726" y="1718953"/>
                  </a:lnTo>
                  <a:lnTo>
                    <a:pt x="0" y="1718953"/>
                  </a:lnTo>
                  <a:close/>
                </a:path>
              </a:pathLst>
            </a:custGeom>
            <a:solidFill>
              <a:srgbClr val="F1F2F2"/>
            </a:solidFill>
          </p:spPr>
        </p:sp>
        <p:sp>
          <p:nvSpPr>
            <p:cNvPr id="7" name="TextBox 7"/>
            <p:cNvSpPr txBox="1"/>
            <p:nvPr/>
          </p:nvSpPr>
          <p:spPr>
            <a:xfrm>
              <a:off x="0" y="-38100"/>
              <a:ext cx="4274726" cy="1757053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  <a:endParaRPr/>
            </a:p>
          </p:txBody>
        </p:sp>
      </p:grpSp>
      <p:grpSp>
        <p:nvGrpSpPr>
          <p:cNvPr id="8" name="Group 8"/>
          <p:cNvGrpSpPr/>
          <p:nvPr/>
        </p:nvGrpSpPr>
        <p:grpSpPr>
          <a:xfrm>
            <a:off x="3979979" y="821558"/>
            <a:ext cx="10328043" cy="1871680"/>
            <a:chOff x="0" y="0"/>
            <a:chExt cx="2720143" cy="492953"/>
          </a:xfrm>
        </p:grpSpPr>
        <p:sp>
          <p:nvSpPr>
            <p:cNvPr id="9" name="Freeform 9"/>
            <p:cNvSpPr/>
            <p:nvPr/>
          </p:nvSpPr>
          <p:spPr>
            <a:xfrm>
              <a:off x="0" y="0"/>
              <a:ext cx="2720143" cy="492953"/>
            </a:xfrm>
            <a:custGeom>
              <a:avLst/>
              <a:gdLst/>
              <a:ahLst/>
              <a:cxnLst/>
              <a:rect l="l" t="t" r="r" b="b"/>
              <a:pathLst>
                <a:path w="2720143" h="492953">
                  <a:moveTo>
                    <a:pt x="0" y="0"/>
                  </a:moveTo>
                  <a:lnTo>
                    <a:pt x="2720143" y="0"/>
                  </a:lnTo>
                  <a:lnTo>
                    <a:pt x="2720143" y="492953"/>
                  </a:lnTo>
                  <a:lnTo>
                    <a:pt x="0" y="492953"/>
                  </a:lnTo>
                  <a:close/>
                </a:path>
              </a:pathLst>
            </a:custGeom>
            <a:solidFill>
              <a:srgbClr val="DDDEDE"/>
            </a:solidFill>
            <a:ln w="38100" cap="sq">
              <a:solidFill>
                <a:srgbClr val="F1F2F2"/>
              </a:solidFill>
              <a:prstDash val="solid"/>
              <a:miter/>
            </a:ln>
          </p:spPr>
        </p:sp>
        <p:sp>
          <p:nvSpPr>
            <p:cNvPr id="10" name="TextBox 10"/>
            <p:cNvSpPr txBox="1"/>
            <p:nvPr/>
          </p:nvSpPr>
          <p:spPr>
            <a:xfrm>
              <a:off x="0" y="-38100"/>
              <a:ext cx="2720143" cy="531053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  <a:endParaRPr/>
            </a:p>
          </p:txBody>
        </p:sp>
      </p:grpSp>
      <p:grpSp>
        <p:nvGrpSpPr>
          <p:cNvPr id="11" name="Group 11"/>
          <p:cNvGrpSpPr/>
          <p:nvPr/>
        </p:nvGrpSpPr>
        <p:grpSpPr>
          <a:xfrm>
            <a:off x="-576611" y="8801100"/>
            <a:ext cx="19974273" cy="1861295"/>
            <a:chOff x="0" y="0"/>
            <a:chExt cx="5260714" cy="490218"/>
          </a:xfrm>
        </p:grpSpPr>
        <p:sp>
          <p:nvSpPr>
            <p:cNvPr id="12" name="Freeform 12"/>
            <p:cNvSpPr/>
            <p:nvPr/>
          </p:nvSpPr>
          <p:spPr>
            <a:xfrm>
              <a:off x="0" y="0"/>
              <a:ext cx="5260714" cy="490218"/>
            </a:xfrm>
            <a:custGeom>
              <a:avLst/>
              <a:gdLst/>
              <a:ahLst/>
              <a:cxnLst/>
              <a:rect l="l" t="t" r="r" b="b"/>
              <a:pathLst>
                <a:path w="5260714" h="490218">
                  <a:moveTo>
                    <a:pt x="0" y="0"/>
                  </a:moveTo>
                  <a:lnTo>
                    <a:pt x="5260714" y="0"/>
                  </a:lnTo>
                  <a:lnTo>
                    <a:pt x="5260714" y="490218"/>
                  </a:lnTo>
                  <a:lnTo>
                    <a:pt x="0" y="490218"/>
                  </a:lnTo>
                  <a:close/>
                </a:path>
              </a:pathLst>
            </a:custGeom>
            <a:solidFill>
              <a:srgbClr val="F1F2F2"/>
            </a:solidFill>
          </p:spPr>
        </p:sp>
        <p:sp>
          <p:nvSpPr>
            <p:cNvPr id="13" name="TextBox 13"/>
            <p:cNvSpPr txBox="1"/>
            <p:nvPr/>
          </p:nvSpPr>
          <p:spPr>
            <a:xfrm>
              <a:off x="0" y="-38100"/>
              <a:ext cx="5260714" cy="528318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  <a:endParaRPr/>
            </a:p>
          </p:txBody>
        </p:sp>
      </p:grpSp>
      <p:sp>
        <p:nvSpPr>
          <p:cNvPr id="14" name="TextBox 14"/>
          <p:cNvSpPr txBox="1"/>
          <p:nvPr/>
        </p:nvSpPr>
        <p:spPr>
          <a:xfrm>
            <a:off x="1532127" y="2963862"/>
            <a:ext cx="15223747" cy="492125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4899"/>
              </a:lnSpc>
            </a:pPr>
            <a:r>
              <a:rPr lang="en-US" sz="3499">
                <a:solidFill>
                  <a:srgbClr val="000000"/>
                </a:solidFill>
                <a:latin typeface="Nunito Bold"/>
                <a:ea typeface="Nunito Bold"/>
                <a:cs typeface="Nunito Bold"/>
                <a:sym typeface="Nunito Bold"/>
              </a:rPr>
              <a:t>A Layout of the Main Body</a:t>
            </a:r>
          </a:p>
          <a:p>
            <a:pPr algn="ctr">
              <a:lnSpc>
                <a:spcPts val="4899"/>
              </a:lnSpc>
            </a:pPr>
            <a:endParaRPr lang="en-US" sz="3499">
              <a:solidFill>
                <a:srgbClr val="000000"/>
              </a:solidFill>
              <a:latin typeface="Nunito Bold"/>
              <a:ea typeface="Nunito Bold"/>
              <a:cs typeface="Nunito Bold"/>
              <a:sym typeface="Nunito Bold"/>
            </a:endParaRPr>
          </a:p>
          <a:p>
            <a:pPr marL="755649" lvl="1" indent="-377824" algn="ctr">
              <a:lnSpc>
                <a:spcPts val="4899"/>
              </a:lnSpc>
              <a:buFont typeface="Arial"/>
              <a:buChar char="•"/>
            </a:pPr>
            <a:r>
              <a:rPr lang="en-US" sz="3499">
                <a:solidFill>
                  <a:srgbClr val="000000"/>
                </a:solidFill>
                <a:latin typeface="Nunito Bold"/>
                <a:ea typeface="Nunito Bold"/>
                <a:cs typeface="Nunito Bold"/>
                <a:sym typeface="Nunito Bold"/>
              </a:rPr>
              <a:t>Introduce the undergraduate and/or postgraduate degree with details</a:t>
            </a:r>
          </a:p>
          <a:p>
            <a:pPr marL="755649" lvl="1" indent="-377824" algn="ctr">
              <a:lnSpc>
                <a:spcPts val="4899"/>
              </a:lnSpc>
              <a:buFont typeface="Arial"/>
              <a:buChar char="•"/>
            </a:pPr>
            <a:r>
              <a:rPr lang="en-US" sz="3499">
                <a:solidFill>
                  <a:srgbClr val="000000"/>
                </a:solidFill>
                <a:latin typeface="Nunito Bold"/>
                <a:ea typeface="Nunito Bold"/>
                <a:cs typeface="Nunito Bold"/>
                <a:sym typeface="Nunito Bold"/>
              </a:rPr>
              <a:t> Show Enthusiasm for academic study</a:t>
            </a:r>
          </a:p>
          <a:p>
            <a:pPr marL="755649" lvl="1" indent="-377824" algn="ctr">
              <a:lnSpc>
                <a:spcPts val="4899"/>
              </a:lnSpc>
              <a:buFont typeface="Arial"/>
              <a:buChar char="•"/>
            </a:pPr>
            <a:r>
              <a:rPr lang="en-US" sz="3499">
                <a:solidFill>
                  <a:srgbClr val="000000"/>
                </a:solidFill>
                <a:latin typeface="Nunito Bold"/>
                <a:ea typeface="Nunito Bold"/>
                <a:cs typeface="Nunito Bold"/>
                <a:sym typeface="Nunito Bold"/>
              </a:rPr>
              <a:t>Show commitment and dedication to academia</a:t>
            </a:r>
          </a:p>
          <a:p>
            <a:pPr marL="755649" lvl="1" indent="-377824" algn="ctr">
              <a:lnSpc>
                <a:spcPts val="4899"/>
              </a:lnSpc>
              <a:buFont typeface="Arial"/>
              <a:buChar char="•"/>
            </a:pPr>
            <a:r>
              <a:rPr lang="en-US" sz="3499">
                <a:solidFill>
                  <a:srgbClr val="000000"/>
                </a:solidFill>
                <a:latin typeface="Nunito Bold"/>
                <a:ea typeface="Nunito Bold"/>
                <a:cs typeface="Nunito Bold"/>
                <a:sym typeface="Nunito Bold"/>
              </a:rPr>
              <a:t>Give an example of how you used a technical skill to achieve a goal</a:t>
            </a:r>
          </a:p>
          <a:p>
            <a:pPr algn="r">
              <a:lnSpc>
                <a:spcPts val="4899"/>
              </a:lnSpc>
            </a:pPr>
            <a:endParaRPr lang="en-US" sz="3499">
              <a:solidFill>
                <a:srgbClr val="000000"/>
              </a:solidFill>
              <a:latin typeface="Nunito Bold"/>
              <a:ea typeface="Nunito Bold"/>
              <a:cs typeface="Nunito Bold"/>
              <a:sym typeface="Nunito Bold"/>
            </a:endParaRPr>
          </a:p>
          <a:p>
            <a:pPr algn="r">
              <a:lnSpc>
                <a:spcPts val="4899"/>
              </a:lnSpc>
            </a:pPr>
            <a:r>
              <a:rPr lang="en-US" sz="3499">
                <a:solidFill>
                  <a:srgbClr val="000000"/>
                </a:solidFill>
                <a:latin typeface="Nunito Bold"/>
                <a:ea typeface="Nunito Bold"/>
                <a:cs typeface="Nunito Bold"/>
                <a:sym typeface="Nunito Bold"/>
              </a:rPr>
              <a:t>Continued &gt;&gt;</a:t>
            </a:r>
          </a:p>
        </p:txBody>
      </p:sp>
      <p:sp>
        <p:nvSpPr>
          <p:cNvPr id="15" name="TextBox 15"/>
          <p:cNvSpPr txBox="1"/>
          <p:nvPr/>
        </p:nvSpPr>
        <p:spPr>
          <a:xfrm>
            <a:off x="4095562" y="1132595"/>
            <a:ext cx="10096876" cy="112578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9250"/>
              </a:lnSpc>
            </a:pPr>
            <a:r>
              <a:rPr lang="en-US" sz="6607">
                <a:solidFill>
                  <a:srgbClr val="000000"/>
                </a:solidFill>
                <a:latin typeface="Fredoka"/>
                <a:ea typeface="Fredoka"/>
                <a:cs typeface="Fredoka"/>
                <a:sym typeface="Fredoka"/>
              </a:rPr>
              <a:t>MAIN BODY OF SOP</a:t>
            </a:r>
          </a:p>
        </p:txBody>
      </p:sp>
      <p:grpSp>
        <p:nvGrpSpPr>
          <p:cNvPr id="16" name="Group 16"/>
          <p:cNvGrpSpPr/>
          <p:nvPr/>
        </p:nvGrpSpPr>
        <p:grpSpPr>
          <a:xfrm>
            <a:off x="-424211" y="8953500"/>
            <a:ext cx="19974273" cy="1861295"/>
            <a:chOff x="0" y="0"/>
            <a:chExt cx="5260714" cy="490218"/>
          </a:xfrm>
        </p:grpSpPr>
        <p:sp>
          <p:nvSpPr>
            <p:cNvPr id="17" name="Freeform 17"/>
            <p:cNvSpPr/>
            <p:nvPr/>
          </p:nvSpPr>
          <p:spPr>
            <a:xfrm>
              <a:off x="0" y="0"/>
              <a:ext cx="5260714" cy="490218"/>
            </a:xfrm>
            <a:custGeom>
              <a:avLst/>
              <a:gdLst/>
              <a:ahLst/>
              <a:cxnLst/>
              <a:rect l="l" t="t" r="r" b="b"/>
              <a:pathLst>
                <a:path w="5260714" h="490218">
                  <a:moveTo>
                    <a:pt x="0" y="0"/>
                  </a:moveTo>
                  <a:lnTo>
                    <a:pt x="5260714" y="0"/>
                  </a:lnTo>
                  <a:lnTo>
                    <a:pt x="5260714" y="490218"/>
                  </a:lnTo>
                  <a:lnTo>
                    <a:pt x="0" y="490218"/>
                  </a:lnTo>
                  <a:close/>
                </a:path>
              </a:pathLst>
            </a:custGeom>
            <a:solidFill>
              <a:srgbClr val="F7952D"/>
            </a:solidFill>
          </p:spPr>
        </p:sp>
        <p:sp>
          <p:nvSpPr>
            <p:cNvPr id="18" name="TextBox 18"/>
            <p:cNvSpPr txBox="1"/>
            <p:nvPr/>
          </p:nvSpPr>
          <p:spPr>
            <a:xfrm>
              <a:off x="0" y="-38100"/>
              <a:ext cx="5260714" cy="528318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  <a:endParaRPr/>
            </a:p>
          </p:txBody>
        </p:sp>
      </p:grpSp>
      <p:sp>
        <p:nvSpPr>
          <p:cNvPr id="19" name="TextBox 19"/>
          <p:cNvSpPr txBox="1"/>
          <p:nvPr/>
        </p:nvSpPr>
        <p:spPr>
          <a:xfrm>
            <a:off x="514350" y="9217398"/>
            <a:ext cx="17259300" cy="51435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4200"/>
              </a:lnSpc>
            </a:pPr>
            <a:r>
              <a:rPr lang="en-US" sz="3000" dirty="0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Organizing your Statement of Purpose</a:t>
            </a:r>
          </a:p>
        </p:txBody>
      </p:sp>
      <p:sp>
        <p:nvSpPr>
          <p:cNvPr id="20" name="Freeform 20"/>
          <p:cNvSpPr/>
          <p:nvPr/>
        </p:nvSpPr>
        <p:spPr>
          <a:xfrm>
            <a:off x="15976675" y="6685593"/>
            <a:ext cx="1949375" cy="1949375"/>
          </a:xfrm>
          <a:custGeom>
            <a:avLst/>
            <a:gdLst/>
            <a:ahLst/>
            <a:cxnLst/>
            <a:rect l="l" t="t" r="r" b="b"/>
            <a:pathLst>
              <a:path w="1949375" h="1949375">
                <a:moveTo>
                  <a:pt x="0" y="0"/>
                </a:moveTo>
                <a:lnTo>
                  <a:pt x="1949375" y="0"/>
                </a:lnTo>
                <a:lnTo>
                  <a:pt x="1949375" y="1949375"/>
                </a:lnTo>
                <a:lnTo>
                  <a:pt x="0" y="1949375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a:blipFill>
        </p:spPr>
      </p:sp>
      <p:sp>
        <p:nvSpPr>
          <p:cNvPr id="21" name="Freeform 21"/>
          <p:cNvSpPr/>
          <p:nvPr/>
        </p:nvSpPr>
        <p:spPr>
          <a:xfrm>
            <a:off x="-516502" y="1181100"/>
            <a:ext cx="3395204" cy="1049427"/>
          </a:xfrm>
          <a:custGeom>
            <a:avLst/>
            <a:gdLst/>
            <a:ahLst/>
            <a:cxnLst/>
            <a:rect l="l" t="t" r="r" b="b"/>
            <a:pathLst>
              <a:path w="3395204" h="1049427">
                <a:moveTo>
                  <a:pt x="0" y="0"/>
                </a:moveTo>
                <a:lnTo>
                  <a:pt x="3395204" y="0"/>
                </a:lnTo>
                <a:lnTo>
                  <a:pt x="3395204" y="1049427"/>
                </a:lnTo>
                <a:lnTo>
                  <a:pt x="0" y="1049427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a:blipFill>
        </p:spPr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-1109662" y="0"/>
            <a:ext cx="20507325" cy="10287000"/>
            <a:chOff x="0" y="0"/>
            <a:chExt cx="27343100" cy="13716000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13716000" cy="13716000"/>
            </a:xfrm>
            <a:custGeom>
              <a:avLst/>
              <a:gdLst/>
              <a:ahLst/>
              <a:cxnLst/>
              <a:rect l="l" t="t" r="r" b="b"/>
              <a:pathLst>
                <a:path w="13716000" h="13716000">
                  <a:moveTo>
                    <a:pt x="0" y="0"/>
                  </a:moveTo>
                  <a:lnTo>
                    <a:pt x="13716000" y="0"/>
                  </a:lnTo>
                  <a:lnTo>
                    <a:pt x="13716000" y="13716000"/>
                  </a:lnTo>
                  <a:lnTo>
                    <a:pt x="0" y="1371600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a:blipFill>
          </p:spPr>
        </p:sp>
        <p:sp>
          <p:nvSpPr>
            <p:cNvPr id="4" name="Freeform 4"/>
            <p:cNvSpPr/>
            <p:nvPr/>
          </p:nvSpPr>
          <p:spPr>
            <a:xfrm>
              <a:off x="13627100" y="0"/>
              <a:ext cx="13716000" cy="13716000"/>
            </a:xfrm>
            <a:custGeom>
              <a:avLst/>
              <a:gdLst/>
              <a:ahLst/>
              <a:cxnLst/>
              <a:rect l="l" t="t" r="r" b="b"/>
              <a:pathLst>
                <a:path w="13716000" h="13716000">
                  <a:moveTo>
                    <a:pt x="0" y="0"/>
                  </a:moveTo>
                  <a:lnTo>
                    <a:pt x="13716000" y="0"/>
                  </a:lnTo>
                  <a:lnTo>
                    <a:pt x="13716000" y="13716000"/>
                  </a:lnTo>
                  <a:lnTo>
                    <a:pt x="0" y="1371600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a:blipFill>
          </p:spPr>
        </p:sp>
      </p:grpSp>
      <p:grpSp>
        <p:nvGrpSpPr>
          <p:cNvPr id="5" name="Group 5"/>
          <p:cNvGrpSpPr/>
          <p:nvPr/>
        </p:nvGrpSpPr>
        <p:grpSpPr>
          <a:xfrm>
            <a:off x="1028700" y="1505943"/>
            <a:ext cx="16230600" cy="6526651"/>
            <a:chOff x="0" y="0"/>
            <a:chExt cx="4274726" cy="1718953"/>
          </a:xfrm>
        </p:grpSpPr>
        <p:sp>
          <p:nvSpPr>
            <p:cNvPr id="6" name="Freeform 6"/>
            <p:cNvSpPr/>
            <p:nvPr/>
          </p:nvSpPr>
          <p:spPr>
            <a:xfrm>
              <a:off x="0" y="0"/>
              <a:ext cx="4274726" cy="1718953"/>
            </a:xfrm>
            <a:custGeom>
              <a:avLst/>
              <a:gdLst/>
              <a:ahLst/>
              <a:cxnLst/>
              <a:rect l="l" t="t" r="r" b="b"/>
              <a:pathLst>
                <a:path w="4274726" h="1718953">
                  <a:moveTo>
                    <a:pt x="0" y="0"/>
                  </a:moveTo>
                  <a:lnTo>
                    <a:pt x="4274726" y="0"/>
                  </a:lnTo>
                  <a:lnTo>
                    <a:pt x="4274726" y="1718953"/>
                  </a:lnTo>
                  <a:lnTo>
                    <a:pt x="0" y="1718953"/>
                  </a:lnTo>
                  <a:close/>
                </a:path>
              </a:pathLst>
            </a:custGeom>
            <a:solidFill>
              <a:srgbClr val="F1F2F2"/>
            </a:solidFill>
          </p:spPr>
        </p:sp>
        <p:sp>
          <p:nvSpPr>
            <p:cNvPr id="7" name="TextBox 7"/>
            <p:cNvSpPr txBox="1"/>
            <p:nvPr/>
          </p:nvSpPr>
          <p:spPr>
            <a:xfrm>
              <a:off x="0" y="-38100"/>
              <a:ext cx="4274726" cy="1757053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  <a:endParaRPr/>
            </a:p>
          </p:txBody>
        </p:sp>
      </p:grpSp>
      <p:grpSp>
        <p:nvGrpSpPr>
          <p:cNvPr id="8" name="Group 8"/>
          <p:cNvGrpSpPr/>
          <p:nvPr/>
        </p:nvGrpSpPr>
        <p:grpSpPr>
          <a:xfrm>
            <a:off x="3979979" y="821558"/>
            <a:ext cx="10328043" cy="1871680"/>
            <a:chOff x="0" y="0"/>
            <a:chExt cx="2720143" cy="492953"/>
          </a:xfrm>
        </p:grpSpPr>
        <p:sp>
          <p:nvSpPr>
            <p:cNvPr id="9" name="Freeform 9"/>
            <p:cNvSpPr/>
            <p:nvPr/>
          </p:nvSpPr>
          <p:spPr>
            <a:xfrm>
              <a:off x="0" y="0"/>
              <a:ext cx="2720143" cy="492953"/>
            </a:xfrm>
            <a:custGeom>
              <a:avLst/>
              <a:gdLst/>
              <a:ahLst/>
              <a:cxnLst/>
              <a:rect l="l" t="t" r="r" b="b"/>
              <a:pathLst>
                <a:path w="2720143" h="492953">
                  <a:moveTo>
                    <a:pt x="0" y="0"/>
                  </a:moveTo>
                  <a:lnTo>
                    <a:pt x="2720143" y="0"/>
                  </a:lnTo>
                  <a:lnTo>
                    <a:pt x="2720143" y="492953"/>
                  </a:lnTo>
                  <a:lnTo>
                    <a:pt x="0" y="492953"/>
                  </a:lnTo>
                  <a:close/>
                </a:path>
              </a:pathLst>
            </a:custGeom>
            <a:solidFill>
              <a:srgbClr val="DDDEDE"/>
            </a:solidFill>
            <a:ln w="38100" cap="sq">
              <a:solidFill>
                <a:srgbClr val="F1F2F2"/>
              </a:solidFill>
              <a:prstDash val="solid"/>
              <a:miter/>
            </a:ln>
          </p:spPr>
        </p:sp>
        <p:sp>
          <p:nvSpPr>
            <p:cNvPr id="10" name="TextBox 10"/>
            <p:cNvSpPr txBox="1"/>
            <p:nvPr/>
          </p:nvSpPr>
          <p:spPr>
            <a:xfrm>
              <a:off x="0" y="-38100"/>
              <a:ext cx="2720143" cy="531053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  <a:endParaRPr/>
            </a:p>
          </p:txBody>
        </p:sp>
      </p:grpSp>
      <p:grpSp>
        <p:nvGrpSpPr>
          <p:cNvPr id="11" name="Group 11"/>
          <p:cNvGrpSpPr/>
          <p:nvPr/>
        </p:nvGrpSpPr>
        <p:grpSpPr>
          <a:xfrm>
            <a:off x="-576611" y="8801100"/>
            <a:ext cx="19974273" cy="1861295"/>
            <a:chOff x="0" y="0"/>
            <a:chExt cx="5260714" cy="490218"/>
          </a:xfrm>
        </p:grpSpPr>
        <p:sp>
          <p:nvSpPr>
            <p:cNvPr id="12" name="Freeform 12"/>
            <p:cNvSpPr/>
            <p:nvPr/>
          </p:nvSpPr>
          <p:spPr>
            <a:xfrm>
              <a:off x="0" y="0"/>
              <a:ext cx="5260714" cy="490218"/>
            </a:xfrm>
            <a:custGeom>
              <a:avLst/>
              <a:gdLst/>
              <a:ahLst/>
              <a:cxnLst/>
              <a:rect l="l" t="t" r="r" b="b"/>
              <a:pathLst>
                <a:path w="5260714" h="490218">
                  <a:moveTo>
                    <a:pt x="0" y="0"/>
                  </a:moveTo>
                  <a:lnTo>
                    <a:pt x="5260714" y="0"/>
                  </a:lnTo>
                  <a:lnTo>
                    <a:pt x="5260714" y="490218"/>
                  </a:lnTo>
                  <a:lnTo>
                    <a:pt x="0" y="490218"/>
                  </a:lnTo>
                  <a:close/>
                </a:path>
              </a:pathLst>
            </a:custGeom>
            <a:solidFill>
              <a:srgbClr val="F1F2F2"/>
            </a:solidFill>
          </p:spPr>
        </p:sp>
        <p:sp>
          <p:nvSpPr>
            <p:cNvPr id="13" name="TextBox 13"/>
            <p:cNvSpPr txBox="1"/>
            <p:nvPr/>
          </p:nvSpPr>
          <p:spPr>
            <a:xfrm>
              <a:off x="0" y="-38100"/>
              <a:ext cx="5260714" cy="528318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  <a:endParaRPr/>
            </a:p>
          </p:txBody>
        </p:sp>
      </p:grpSp>
      <p:sp>
        <p:nvSpPr>
          <p:cNvPr id="14" name="TextBox 14"/>
          <p:cNvSpPr txBox="1"/>
          <p:nvPr/>
        </p:nvSpPr>
        <p:spPr>
          <a:xfrm>
            <a:off x="2512568" y="3185130"/>
            <a:ext cx="13795916" cy="368300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4899"/>
              </a:lnSpc>
            </a:pPr>
            <a:r>
              <a:rPr lang="en-US" sz="3499">
                <a:solidFill>
                  <a:srgbClr val="000000"/>
                </a:solidFill>
                <a:latin typeface="Nunito Bold"/>
                <a:ea typeface="Nunito Bold"/>
                <a:cs typeface="Nunito Bold"/>
                <a:sym typeface="Nunito Bold"/>
              </a:rPr>
              <a:t>A Layout of the Main Body (Continued)</a:t>
            </a:r>
          </a:p>
          <a:p>
            <a:pPr algn="ctr">
              <a:lnSpc>
                <a:spcPts val="4899"/>
              </a:lnSpc>
            </a:pPr>
            <a:endParaRPr lang="en-US" sz="3499">
              <a:solidFill>
                <a:srgbClr val="000000"/>
              </a:solidFill>
              <a:latin typeface="Nunito Bold"/>
              <a:ea typeface="Nunito Bold"/>
              <a:cs typeface="Nunito Bold"/>
              <a:sym typeface="Nunito Bold"/>
            </a:endParaRPr>
          </a:p>
          <a:p>
            <a:pPr marL="755649" lvl="1" indent="-377824" algn="ctr">
              <a:lnSpc>
                <a:spcPts val="4899"/>
              </a:lnSpc>
              <a:buFont typeface="Arial"/>
              <a:buChar char="•"/>
            </a:pPr>
            <a:r>
              <a:rPr lang="en-US" sz="3499">
                <a:solidFill>
                  <a:srgbClr val="000000"/>
                </a:solidFill>
                <a:latin typeface="Nunito Bold"/>
                <a:ea typeface="Nunito Bold"/>
                <a:cs typeface="Nunito Bold"/>
                <a:sym typeface="Nunito Bold"/>
              </a:rPr>
              <a:t>Give an example of how you used a soft skill (time management, problem solving) of yours to achieve a goal </a:t>
            </a:r>
          </a:p>
          <a:p>
            <a:pPr marL="755649" lvl="1" indent="-377824" algn="ctr">
              <a:lnSpc>
                <a:spcPts val="4899"/>
              </a:lnSpc>
              <a:buFont typeface="Arial"/>
              <a:buChar char="•"/>
            </a:pPr>
            <a:r>
              <a:rPr lang="en-US" sz="3499">
                <a:solidFill>
                  <a:srgbClr val="000000"/>
                </a:solidFill>
                <a:latin typeface="Nunito Bold"/>
                <a:ea typeface="Nunito Bold"/>
                <a:cs typeface="Nunito Bold"/>
                <a:sym typeface="Nunito Bold"/>
              </a:rPr>
              <a:t>Show how you are willing to take a risk for your development</a:t>
            </a:r>
          </a:p>
          <a:p>
            <a:pPr algn="r">
              <a:lnSpc>
                <a:spcPts val="4899"/>
              </a:lnSpc>
            </a:pPr>
            <a:r>
              <a:rPr lang="en-US" sz="3499">
                <a:solidFill>
                  <a:srgbClr val="000000"/>
                </a:solidFill>
                <a:latin typeface="Nunito Bold"/>
                <a:ea typeface="Nunito Bold"/>
                <a:cs typeface="Nunito Bold"/>
                <a:sym typeface="Nunito Bold"/>
              </a:rPr>
              <a:t> </a:t>
            </a:r>
          </a:p>
        </p:txBody>
      </p:sp>
      <p:sp>
        <p:nvSpPr>
          <p:cNvPr id="15" name="TextBox 15"/>
          <p:cNvSpPr txBox="1"/>
          <p:nvPr/>
        </p:nvSpPr>
        <p:spPr>
          <a:xfrm>
            <a:off x="4095562" y="1132595"/>
            <a:ext cx="10096876" cy="112578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9250"/>
              </a:lnSpc>
            </a:pPr>
            <a:r>
              <a:rPr lang="en-US" sz="6607">
                <a:solidFill>
                  <a:srgbClr val="000000"/>
                </a:solidFill>
                <a:latin typeface="Fredoka"/>
                <a:ea typeface="Fredoka"/>
                <a:cs typeface="Fredoka"/>
                <a:sym typeface="Fredoka"/>
              </a:rPr>
              <a:t>MAIN BODY OF SOP</a:t>
            </a:r>
          </a:p>
        </p:txBody>
      </p:sp>
      <p:grpSp>
        <p:nvGrpSpPr>
          <p:cNvPr id="16" name="Group 16"/>
          <p:cNvGrpSpPr/>
          <p:nvPr/>
        </p:nvGrpSpPr>
        <p:grpSpPr>
          <a:xfrm>
            <a:off x="-424211" y="8953500"/>
            <a:ext cx="19974273" cy="1861295"/>
            <a:chOff x="0" y="0"/>
            <a:chExt cx="5260714" cy="490218"/>
          </a:xfrm>
        </p:grpSpPr>
        <p:sp>
          <p:nvSpPr>
            <p:cNvPr id="17" name="Freeform 17"/>
            <p:cNvSpPr/>
            <p:nvPr/>
          </p:nvSpPr>
          <p:spPr>
            <a:xfrm>
              <a:off x="0" y="0"/>
              <a:ext cx="5260714" cy="490218"/>
            </a:xfrm>
            <a:custGeom>
              <a:avLst/>
              <a:gdLst/>
              <a:ahLst/>
              <a:cxnLst/>
              <a:rect l="l" t="t" r="r" b="b"/>
              <a:pathLst>
                <a:path w="5260714" h="490218">
                  <a:moveTo>
                    <a:pt x="0" y="0"/>
                  </a:moveTo>
                  <a:lnTo>
                    <a:pt x="5260714" y="0"/>
                  </a:lnTo>
                  <a:lnTo>
                    <a:pt x="5260714" y="490218"/>
                  </a:lnTo>
                  <a:lnTo>
                    <a:pt x="0" y="490218"/>
                  </a:lnTo>
                  <a:close/>
                </a:path>
              </a:pathLst>
            </a:custGeom>
            <a:solidFill>
              <a:srgbClr val="F7952D"/>
            </a:solidFill>
          </p:spPr>
        </p:sp>
        <p:sp>
          <p:nvSpPr>
            <p:cNvPr id="18" name="TextBox 18"/>
            <p:cNvSpPr txBox="1"/>
            <p:nvPr/>
          </p:nvSpPr>
          <p:spPr>
            <a:xfrm>
              <a:off x="0" y="-38100"/>
              <a:ext cx="5260714" cy="528318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  <a:endParaRPr/>
            </a:p>
          </p:txBody>
        </p:sp>
      </p:grpSp>
      <p:sp>
        <p:nvSpPr>
          <p:cNvPr id="19" name="TextBox 19"/>
          <p:cNvSpPr txBox="1"/>
          <p:nvPr/>
        </p:nvSpPr>
        <p:spPr>
          <a:xfrm>
            <a:off x="514350" y="9217398"/>
            <a:ext cx="17259300" cy="51435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4200"/>
              </a:lnSpc>
            </a:pPr>
            <a:r>
              <a:rPr lang="en-US" sz="3000" dirty="0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Organizing your Statement of Purpose</a:t>
            </a:r>
          </a:p>
        </p:txBody>
      </p:sp>
      <p:sp>
        <p:nvSpPr>
          <p:cNvPr id="20" name="Freeform 20"/>
          <p:cNvSpPr/>
          <p:nvPr/>
        </p:nvSpPr>
        <p:spPr>
          <a:xfrm>
            <a:off x="15976675" y="6685593"/>
            <a:ext cx="1949375" cy="1949375"/>
          </a:xfrm>
          <a:custGeom>
            <a:avLst/>
            <a:gdLst/>
            <a:ahLst/>
            <a:cxnLst/>
            <a:rect l="l" t="t" r="r" b="b"/>
            <a:pathLst>
              <a:path w="1949375" h="1949375">
                <a:moveTo>
                  <a:pt x="0" y="0"/>
                </a:moveTo>
                <a:lnTo>
                  <a:pt x="1949375" y="0"/>
                </a:lnTo>
                <a:lnTo>
                  <a:pt x="1949375" y="1949375"/>
                </a:lnTo>
                <a:lnTo>
                  <a:pt x="0" y="1949375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a:blipFill>
        </p:spPr>
      </p:sp>
      <p:sp>
        <p:nvSpPr>
          <p:cNvPr id="21" name="Freeform 21"/>
          <p:cNvSpPr/>
          <p:nvPr/>
        </p:nvSpPr>
        <p:spPr>
          <a:xfrm>
            <a:off x="-516502" y="1181100"/>
            <a:ext cx="3395204" cy="1049427"/>
          </a:xfrm>
          <a:custGeom>
            <a:avLst/>
            <a:gdLst/>
            <a:ahLst/>
            <a:cxnLst/>
            <a:rect l="l" t="t" r="r" b="b"/>
            <a:pathLst>
              <a:path w="3395204" h="1049427">
                <a:moveTo>
                  <a:pt x="0" y="0"/>
                </a:moveTo>
                <a:lnTo>
                  <a:pt x="3395204" y="0"/>
                </a:lnTo>
                <a:lnTo>
                  <a:pt x="3395204" y="1049427"/>
                </a:lnTo>
                <a:lnTo>
                  <a:pt x="0" y="1049427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a:blipFill>
        </p:spPr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604</Words>
  <Application>Microsoft Office PowerPoint</Application>
  <PresentationFormat>Custom</PresentationFormat>
  <Paragraphs>84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Personal Statemnt is a chance for you to explain</dc:title>
  <cp:lastModifiedBy>Hansda, Excy</cp:lastModifiedBy>
  <cp:revision>3</cp:revision>
  <dcterms:created xsi:type="dcterms:W3CDTF">2006-08-16T00:00:00Z</dcterms:created>
  <dcterms:modified xsi:type="dcterms:W3CDTF">2024-09-21T19:12:55Z</dcterms:modified>
  <dc:identifier>DAGMKj0bd00</dc:identifier>
</cp:coreProperties>
</file>